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39" r:id="rId2"/>
    <p:sldId id="332" r:id="rId3"/>
    <p:sldId id="333" r:id="rId4"/>
    <p:sldId id="335" r:id="rId5"/>
    <p:sldId id="337" r:id="rId6"/>
    <p:sldId id="336" r:id="rId7"/>
    <p:sldId id="261" r:id="rId8"/>
    <p:sldId id="297" r:id="rId9"/>
    <p:sldId id="320" r:id="rId10"/>
    <p:sldId id="321" r:id="rId11"/>
    <p:sldId id="318" r:id="rId12"/>
    <p:sldId id="322" r:id="rId13"/>
    <p:sldId id="323" r:id="rId14"/>
    <p:sldId id="324" r:id="rId15"/>
    <p:sldId id="325" r:id="rId16"/>
    <p:sldId id="316" r:id="rId17"/>
    <p:sldId id="330" r:id="rId18"/>
    <p:sldId id="326" r:id="rId19"/>
    <p:sldId id="331" r:id="rId20"/>
    <p:sldId id="338" r:id="rId21"/>
    <p:sldId id="327" r:id="rId22"/>
    <p:sldId id="328" r:id="rId23"/>
    <p:sldId id="329" r:id="rId24"/>
    <p:sldId id="306" r:id="rId25"/>
  </p:sldIdLst>
  <p:sldSz cx="9144000" cy="6858000" type="screen4x3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990" y="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G:\Seed%20demand%20PPT\Seed%20demand%20DKK%20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SE\Desktop\Dr%20Ye%20forum\Book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SE\Desktop\Dr.%20Ye%20(15.3.2016)\14.3.2016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SE\Desktop\Dr.%20Ye%20(15.3.2016)\14.3.2016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SE\Desktop\14.3.2016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SE\Desktop\14.3.2016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SE\Desktop\14.3.2016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SE\Desktop\Dr.%20Ye%20(15.3.2016)\14.3.2016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SE\Desktop\Dr.%20Ye%20(15.3.2016)\14.3.201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9.9802624671916043E-2"/>
          <c:y val="6.8534072129872683E-2"/>
          <c:w val="0.68033228346456753"/>
          <c:h val="0.73096675415573054"/>
        </c:manualLayout>
      </c:layout>
      <c:barChart>
        <c:barDir val="col"/>
        <c:grouping val="clustered"/>
        <c:ser>
          <c:idx val="0"/>
          <c:order val="0"/>
          <c:tx>
            <c:strRef>
              <c:f>Sheet1!$C$25</c:f>
              <c:strCache>
                <c:ptCount val="1"/>
                <c:pt idx="0">
                  <c:v>Mil Tons </c:v>
                </c:pt>
              </c:strCache>
            </c:strRef>
          </c:tx>
          <c:dPt>
            <c:idx val="0"/>
            <c:spPr>
              <a:solidFill>
                <a:srgbClr val="A50021"/>
              </a:solidFill>
            </c:spPr>
          </c:dPt>
          <c:dPt>
            <c:idx val="1"/>
            <c:spPr>
              <a:solidFill>
                <a:srgbClr val="669900"/>
              </a:solidFill>
            </c:spPr>
          </c:dPt>
          <c:dPt>
            <c:idx val="2"/>
            <c:spPr>
              <a:solidFill>
                <a:schemeClr val="accent4">
                  <a:lumMod val="75000"/>
                </a:schemeClr>
              </a:solidFill>
            </c:spPr>
          </c:dPt>
          <c:cat>
            <c:strRef>
              <c:f>Sheet1!$B$26:$B$28</c:f>
              <c:strCache>
                <c:ptCount val="3"/>
                <c:pt idx="0">
                  <c:v>2012-2013 </c:v>
                </c:pt>
                <c:pt idx="1">
                  <c:v>2013-2014 </c:v>
                </c:pt>
                <c:pt idx="2">
                  <c:v>2014-2015 </c:v>
                </c:pt>
              </c:strCache>
            </c:strRef>
          </c:cat>
          <c:val>
            <c:numRef>
              <c:f>Sheet1!$C$26:$C$28</c:f>
              <c:numCache>
                <c:formatCode>General</c:formatCode>
                <c:ptCount val="3"/>
                <c:pt idx="0">
                  <c:v>1.4239999999999946</c:v>
                </c:pt>
                <c:pt idx="1">
                  <c:v>1.262999999999997</c:v>
                </c:pt>
                <c:pt idx="2">
                  <c:v>1.841</c:v>
                </c:pt>
              </c:numCache>
            </c:numRef>
          </c:val>
        </c:ser>
        <c:dLbls/>
        <c:gapWidth val="0"/>
        <c:axId val="74871168"/>
        <c:axId val="74872704"/>
      </c:barChart>
      <c:catAx>
        <c:axId val="74871168"/>
        <c:scaling>
          <c:orientation val="minMax"/>
        </c:scaling>
        <c:axPos val="b"/>
        <c:tickLblPos val="nextTo"/>
        <c:crossAx val="74872704"/>
        <c:crosses val="autoZero"/>
        <c:auto val="1"/>
        <c:lblAlgn val="ctr"/>
        <c:lblOffset val="100"/>
      </c:catAx>
      <c:valAx>
        <c:axId val="74872704"/>
        <c:scaling>
          <c:orientation val="minMax"/>
        </c:scaling>
        <c:delete val="1"/>
        <c:axPos val="l"/>
        <c:numFmt formatCode="General" sourceLinked="1"/>
        <c:tickLblPos val="none"/>
        <c:crossAx val="74871168"/>
        <c:crosses val="autoZero"/>
        <c:crossBetween val="between"/>
        <c:majorUnit val="0.5"/>
      </c:valAx>
    </c:plotArea>
    <c:plotVisOnly val="1"/>
    <c:dispBlanksAs val="gap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13171062992125968"/>
          <c:y val="5.1400554097404488E-2"/>
          <c:w val="0.79640179352580964"/>
          <c:h val="0.67197871099446072"/>
        </c:manualLayout>
      </c:layout>
      <c:lineChart>
        <c:grouping val="standard"/>
        <c:ser>
          <c:idx val="0"/>
          <c:order val="0"/>
          <c:tx>
            <c:strRef>
              <c:f>Sheet9!$C$11</c:f>
              <c:strCache>
                <c:ptCount val="1"/>
                <c:pt idx="0">
                  <c:v> Seed Demand(Thousand Tons)</c:v>
                </c:pt>
              </c:strCache>
            </c:strRef>
          </c:tx>
          <c:dLbls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Val val="1"/>
          </c:dLbls>
          <c:cat>
            <c:strRef>
              <c:f>Sheet9!$B$12:$B$16</c:f>
              <c:strCache>
                <c:ptCount val="5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  <c:pt idx="3">
                  <c:v>2014-2015</c:v>
                </c:pt>
                <c:pt idx="4">
                  <c:v>2015-2016</c:v>
                </c:pt>
              </c:strCache>
            </c:strRef>
          </c:cat>
          <c:val>
            <c:numRef>
              <c:f>Sheet9!$C$12:$C$16</c:f>
              <c:numCache>
                <c:formatCode>0</c:formatCode>
                <c:ptCount val="5"/>
                <c:pt idx="0">
                  <c:v>585365.41440000001</c:v>
                </c:pt>
                <c:pt idx="1">
                  <c:v>558274.82880000072</c:v>
                </c:pt>
                <c:pt idx="2">
                  <c:v>561559.31519999937</c:v>
                </c:pt>
                <c:pt idx="3">
                  <c:v>552937.47600000002</c:v>
                </c:pt>
                <c:pt idx="4">
                  <c:v>558015.77519999875</c:v>
                </c:pt>
              </c:numCache>
            </c:numRef>
          </c:val>
        </c:ser>
        <c:dLbls/>
        <c:marker val="1"/>
        <c:axId val="79159296"/>
        <c:axId val="79160832"/>
      </c:lineChart>
      <c:catAx>
        <c:axId val="79159296"/>
        <c:scaling>
          <c:orientation val="minMax"/>
        </c:scaling>
        <c:axPos val="b"/>
        <c:tickLblPos val="nextTo"/>
        <c:txPr>
          <a:bodyPr rot="0"/>
          <a:lstStyle/>
          <a:p>
            <a:pPr>
              <a:defRPr sz="900" b="1"/>
            </a:pPr>
            <a:endParaRPr lang="en-US"/>
          </a:p>
        </c:txPr>
        <c:crossAx val="79160832"/>
        <c:crosses val="autoZero"/>
        <c:auto val="1"/>
        <c:lblAlgn val="ctr"/>
        <c:lblOffset val="100"/>
      </c:catAx>
      <c:valAx>
        <c:axId val="79160832"/>
        <c:scaling>
          <c:orientation val="minMax"/>
          <c:max val="590000"/>
        </c:scaling>
        <c:delete val="1"/>
        <c:axPos val="l"/>
        <c:numFmt formatCode="0" sourceLinked="1"/>
        <c:tickLblPos val="none"/>
        <c:crossAx val="79159296"/>
        <c:crosses val="autoZero"/>
        <c:crossBetween val="between"/>
        <c:majorUnit val="30000"/>
      </c:valAx>
      <c:spPr>
        <a:solidFill>
          <a:schemeClr val="bg2">
            <a:lumMod val="90000"/>
          </a:schemeClr>
        </a:solidFill>
        <a:ln w="15875">
          <a:solidFill>
            <a:schemeClr val="accent1"/>
          </a:solidFill>
        </a:ln>
      </c:spPr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Myanmar Export</a:t>
            </a:r>
            <a:endParaRPr lang="en-US" dirty="0"/>
          </a:p>
        </c:rich>
      </c:tx>
      <c:layout/>
    </c:title>
    <c:plotArea>
      <c:layout/>
      <c:lineChart>
        <c:grouping val="stacked"/>
        <c:ser>
          <c:idx val="1"/>
          <c:order val="0"/>
          <c:tx>
            <c:strRef>
              <c:f>Sheet1!$E$17</c:f>
              <c:strCache>
                <c:ptCount val="1"/>
                <c:pt idx="0">
                  <c:v>Mil Tons 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marker>
            <c:spPr>
              <a:solidFill>
                <a:schemeClr val="bg1"/>
              </a:solidFill>
            </c:spPr>
          </c:marker>
          <c:dLbls>
            <c:dLbl>
              <c:idx val="0"/>
              <c:layout>
                <c:manualLayout>
                  <c:x val="-5.6666666666666664E-2"/>
                  <c:y val="8.974358974358973E-2"/>
                </c:manualLayout>
              </c:layout>
              <c:showVal val="1"/>
            </c:dLbl>
            <c:dLbl>
              <c:idx val="1"/>
              <c:layout>
                <c:manualLayout>
                  <c:x val="-4.6666666666666683E-2"/>
                  <c:y val="8.974358974358973E-2"/>
                </c:manualLayout>
              </c:layout>
              <c:showVal val="1"/>
            </c:dLbl>
            <c:dLbl>
              <c:idx val="2"/>
              <c:layout>
                <c:manualLayout>
                  <c:x val="-1.6666666666666614E-2"/>
                  <c:y val="5.7692307692307779E-2"/>
                </c:manualLayout>
              </c:layout>
              <c:showVal val="1"/>
            </c:dLbl>
            <c:dLbl>
              <c:idx val="3"/>
              <c:layout>
                <c:manualLayout>
                  <c:x val="-6.6666666666666697E-3"/>
                  <c:y val="-5.128205128205128E-2"/>
                </c:manualLayout>
              </c:layout>
              <c:showVal val="1"/>
            </c:dLbl>
            <c:txPr>
              <a:bodyPr/>
              <a:lstStyle/>
              <a:p>
                <a:pPr>
                  <a:defRPr sz="11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Sheet1!$C$18:$C$22</c:f>
              <c:strCache>
                <c:ptCount val="5"/>
                <c:pt idx="0">
                  <c:v>2011-2012 </c:v>
                </c:pt>
                <c:pt idx="1">
                  <c:v>2012-2013 </c:v>
                </c:pt>
                <c:pt idx="2">
                  <c:v>2013-2014 </c:v>
                </c:pt>
                <c:pt idx="3">
                  <c:v>2014-2015 </c:v>
                </c:pt>
                <c:pt idx="4">
                  <c:v>2015-2016 (FEB) </c:v>
                </c:pt>
              </c:strCache>
            </c:strRef>
          </c:cat>
          <c:val>
            <c:numRef>
              <c:f>Sheet1!$E$18:$E$22</c:f>
              <c:numCache>
                <c:formatCode>General</c:formatCode>
                <c:ptCount val="5"/>
                <c:pt idx="0">
                  <c:v>0.84400000000000031</c:v>
                </c:pt>
                <c:pt idx="1">
                  <c:v>1.4239999999999986</c:v>
                </c:pt>
                <c:pt idx="2">
                  <c:v>1.2629999999999992</c:v>
                </c:pt>
                <c:pt idx="3">
                  <c:v>1.841</c:v>
                </c:pt>
                <c:pt idx="4">
                  <c:v>1.0669999999999993</c:v>
                </c:pt>
              </c:numCache>
            </c:numRef>
          </c:val>
        </c:ser>
        <c:dLbls/>
        <c:marker val="1"/>
        <c:axId val="74906624"/>
        <c:axId val="77542144"/>
      </c:lineChart>
      <c:catAx>
        <c:axId val="74906624"/>
        <c:scaling>
          <c:orientation val="minMax"/>
        </c:scaling>
        <c:axPos val="b"/>
        <c:majorTickMark val="none"/>
        <c:tickLblPos val="nextTo"/>
        <c:txPr>
          <a:bodyPr rot="-60000"/>
          <a:lstStyle/>
          <a:p>
            <a:pPr>
              <a:defRPr sz="700" b="1"/>
            </a:pPr>
            <a:endParaRPr lang="en-US"/>
          </a:p>
        </c:txPr>
        <c:crossAx val="77542144"/>
        <c:crosses val="autoZero"/>
        <c:auto val="1"/>
        <c:lblAlgn val="ctr"/>
        <c:lblOffset val="100"/>
      </c:catAx>
      <c:valAx>
        <c:axId val="77542144"/>
        <c:scaling>
          <c:orientation val="minMax"/>
          <c:max val="2"/>
          <c:min val="0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crossAx val="74906624"/>
        <c:crosses val="autoZero"/>
        <c:crossBetween val="between"/>
        <c:majorUnit val="0.5"/>
      </c:valAx>
    </c:plotArea>
    <c:legend>
      <c:legendPos val="b"/>
      <c:layout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zero"/>
  </c:chart>
  <c:spPr>
    <a:solidFill>
      <a:schemeClr val="accent1"/>
    </a:solidFill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8.3164916885389545E-2"/>
          <c:y val="0"/>
          <c:w val="0.78375481189851393"/>
          <c:h val="0.99780724777823826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 b="1" dirty="0" smtClean="0"/>
                      <a:t>Hybrid rice</a:t>
                    </a:r>
                  </a:p>
                  <a:p>
                    <a:r>
                      <a:rPr lang="en-US" sz="1200" b="1" dirty="0" smtClean="0"/>
                      <a:t>2.07</a:t>
                    </a:r>
                    <a:r>
                      <a:rPr lang="en-US" sz="1200" b="1" dirty="0"/>
                      <a:t>%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-0.1398567366579177"/>
                  <c:y val="-0.26807685223557581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 smtClean="0"/>
                      <a:t>High Yield</a:t>
                    </a:r>
                  </a:p>
                  <a:p>
                    <a:r>
                      <a:rPr lang="en-US" sz="1200" b="1" dirty="0" smtClean="0"/>
                      <a:t>55.36</a:t>
                    </a:r>
                    <a:r>
                      <a:rPr lang="en-US" sz="1200" b="1" dirty="0"/>
                      <a:t>%</a:t>
                    </a:r>
                  </a:p>
                </c:rich>
              </c:tx>
              <c:showVal val="1"/>
            </c:dLbl>
            <c:dLbl>
              <c:idx val="2"/>
              <c:layout>
                <c:manualLayout>
                  <c:x val="2.3328740157480307E-2"/>
                  <c:y val="5.523950131233598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 smtClean="0"/>
                      <a:t>High Quality</a:t>
                    </a:r>
                  </a:p>
                  <a:p>
                    <a:r>
                      <a:rPr lang="en-US" sz="1200" b="1" dirty="0" smtClean="0"/>
                      <a:t>21.24</a:t>
                    </a:r>
                    <a:r>
                      <a:rPr lang="en-US" sz="1200" b="1" dirty="0"/>
                      <a:t>%</a:t>
                    </a:r>
                  </a:p>
                </c:rich>
              </c:tx>
              <c:showVal val="1"/>
            </c:dLbl>
            <c:dLbl>
              <c:idx val="3"/>
              <c:layout>
                <c:manualLayout>
                  <c:x val="2.3833552055993044E-2"/>
                  <c:y val="-1.6444298629338033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 smtClean="0"/>
                      <a:t>Local </a:t>
                    </a:r>
                  </a:p>
                  <a:p>
                    <a:r>
                      <a:rPr lang="en-US" sz="1200" b="1" dirty="0" smtClean="0"/>
                      <a:t>21.33</a:t>
                    </a:r>
                    <a:r>
                      <a:rPr lang="en-US" sz="1200" b="1" dirty="0"/>
                      <a:t>%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Val val="1"/>
            <c:showLeaderLines val="1"/>
          </c:dLbls>
          <c:cat>
            <c:strRef>
              <c:f>Sheet5!$B$15:$B$18</c:f>
              <c:strCache>
                <c:ptCount val="4"/>
                <c:pt idx="0">
                  <c:v>Hybrid</c:v>
                </c:pt>
                <c:pt idx="1">
                  <c:v>High Yield</c:v>
                </c:pt>
                <c:pt idx="2">
                  <c:v>High Quality</c:v>
                </c:pt>
                <c:pt idx="3">
                  <c:v>Local</c:v>
                </c:pt>
              </c:strCache>
            </c:strRef>
          </c:cat>
          <c:val>
            <c:numRef>
              <c:f>Sheet5!$D$15:$D$18</c:f>
              <c:numCache>
                <c:formatCode>0.00</c:formatCode>
                <c:ptCount val="4"/>
                <c:pt idx="0">
                  <c:v>2.0650876236621118</c:v>
                </c:pt>
                <c:pt idx="1">
                  <c:v>55.36024912308644</c:v>
                </c:pt>
                <c:pt idx="2">
                  <c:v>21.23977628488581</c:v>
                </c:pt>
                <c:pt idx="3">
                  <c:v>21.334886968365531</c:v>
                </c:pt>
              </c:numCache>
            </c:numRef>
          </c:val>
        </c:ser>
        <c:dLbls/>
      </c:pie3DChart>
    </c:plotArea>
    <c:legend>
      <c:legendPos val="r"/>
      <c:layout>
        <c:manualLayout>
          <c:xMode val="edge"/>
          <c:yMode val="edge"/>
          <c:x val="8.3417979002624668E-2"/>
          <c:y val="0.82651563291430674"/>
          <c:w val="0.74991535433070966"/>
          <c:h val="7.1145185799143446E-2"/>
        </c:manualLayout>
      </c:layout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zero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3.2486671587926577E-2"/>
          <c:y val="0"/>
          <c:w val="0.96751332841207349"/>
          <c:h val="1"/>
        </c:manualLayout>
      </c:layout>
      <c:pie3DChart>
        <c:varyColors val="1"/>
        <c:ser>
          <c:idx val="0"/>
          <c:order val="0"/>
          <c:explosion val="25"/>
          <c:dPt>
            <c:idx val="0"/>
            <c:explosion val="42"/>
          </c:dPt>
          <c:dPt>
            <c:idx val="2"/>
            <c:explosion val="44"/>
          </c:dPt>
          <c:dLbls>
            <c:dLbl>
              <c:idx val="0"/>
              <c:layout>
                <c:manualLayout>
                  <c:x val="-6.7825896762904638E-4"/>
                  <c:y val="-1.2320647419072617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Hybrid rice</a:t>
                    </a:r>
                  </a:p>
                  <a:p>
                    <a:r>
                      <a:rPr lang="en-US" sz="1200" dirty="0" smtClean="0"/>
                      <a:t>4.60</a:t>
                    </a:r>
                    <a:r>
                      <a:rPr lang="en-US" sz="1200" dirty="0"/>
                      <a:t>%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-0.28472871555118112"/>
                  <c:y val="-0.39643448415101973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High Yield</a:t>
                    </a:r>
                  </a:p>
                  <a:p>
                    <a:r>
                      <a:rPr lang="en-US" sz="1200" dirty="0" smtClean="0"/>
                      <a:t>93.05</a:t>
                    </a:r>
                    <a:r>
                      <a:rPr lang="en-US" sz="1200" dirty="0"/>
                      <a:t>%</a:t>
                    </a:r>
                  </a:p>
                </c:rich>
              </c:tx>
              <c:showVal val="1"/>
            </c:dLbl>
            <c:dLbl>
              <c:idx val="2"/>
              <c:layout>
                <c:manualLayout>
                  <c:x val="-6.9066929133858521E-2"/>
                  <c:y val="4.0213619130942131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High Quality</a:t>
                    </a:r>
                  </a:p>
                  <a:p>
                    <a:r>
                      <a:rPr lang="en-US" sz="1200" dirty="0" smtClean="0"/>
                      <a:t>1.32</a:t>
                    </a:r>
                    <a:r>
                      <a:rPr lang="en-US" sz="1200" dirty="0"/>
                      <a:t>%</a:t>
                    </a:r>
                  </a:p>
                </c:rich>
              </c:tx>
              <c:showVal val="1"/>
            </c:dLbl>
            <c:dLbl>
              <c:idx val="3"/>
              <c:layout>
                <c:manualLayout>
                  <c:x val="-6.8848425196850393E-3"/>
                  <c:y val="-5.0249708369786913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/>
                      <a:t>Local</a:t>
                    </a:r>
                  </a:p>
                  <a:p>
                    <a:r>
                      <a:rPr lang="en-US" sz="1200" dirty="0" smtClean="0"/>
                      <a:t>1.03</a:t>
                    </a:r>
                    <a:r>
                      <a:rPr lang="en-US" sz="1200" dirty="0"/>
                      <a:t>%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Val val="1"/>
            <c:showLeaderLines val="1"/>
          </c:dLbls>
          <c:cat>
            <c:strRef>
              <c:f>Sheet5!$B$15:$B$18</c:f>
              <c:strCache>
                <c:ptCount val="4"/>
                <c:pt idx="0">
                  <c:v>Hybrid</c:v>
                </c:pt>
                <c:pt idx="1">
                  <c:v>High Yield</c:v>
                </c:pt>
                <c:pt idx="2">
                  <c:v>High Quality</c:v>
                </c:pt>
                <c:pt idx="3">
                  <c:v>Local</c:v>
                </c:pt>
              </c:strCache>
            </c:strRef>
          </c:cat>
          <c:val>
            <c:numRef>
              <c:f>Sheet5!$F$15:$F$18</c:f>
              <c:numCache>
                <c:formatCode>0.00</c:formatCode>
                <c:ptCount val="4"/>
                <c:pt idx="0">
                  <c:v>4.5954842818960433</c:v>
                </c:pt>
                <c:pt idx="1">
                  <c:v>93.047365632682698</c:v>
                </c:pt>
                <c:pt idx="2">
                  <c:v>1.323086752663337</c:v>
                </c:pt>
                <c:pt idx="3">
                  <c:v>1.0340633327579056</c:v>
                </c:pt>
              </c:numCache>
            </c:numRef>
          </c:val>
        </c:ser>
        <c:dLbls/>
      </c:pie3DChart>
    </c:plotArea>
    <c:legend>
      <c:legendPos val="r"/>
      <c:layout>
        <c:manualLayout>
          <c:xMode val="edge"/>
          <c:yMode val="edge"/>
          <c:x val="0.13064010655384495"/>
          <c:y val="0.77173934988895621"/>
          <c:w val="0.72213757655293087"/>
          <c:h val="9.8757655293088761E-2"/>
        </c:manualLayout>
      </c:layout>
      <c:txPr>
        <a:bodyPr/>
        <a:lstStyle/>
        <a:p>
          <a:pPr>
            <a:defRPr sz="1200" b="1"/>
          </a:pPr>
          <a:endParaRPr lang="en-US"/>
        </a:p>
      </c:txPr>
    </c:legend>
    <c:plotVisOnly val="1"/>
    <c:dispBlanksAs val="zero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16898840769903839"/>
          <c:y val="9.1294328778842304E-2"/>
          <c:w val="0.66202318460192477"/>
          <c:h val="0.59429158230461876"/>
        </c:manualLayout>
      </c:layout>
      <c:lineChart>
        <c:grouping val="stacked"/>
        <c:ser>
          <c:idx val="0"/>
          <c:order val="0"/>
          <c:tx>
            <c:strRef>
              <c:f>Rice!$P$2</c:f>
              <c:strCache>
                <c:ptCount val="1"/>
                <c:pt idx="0">
                  <c:v>Harvest Area(Ha)</c:v>
                </c:pt>
              </c:strCache>
            </c:strRef>
          </c:tx>
          <c:spPr>
            <a:ln>
              <a:solidFill>
                <a:srgbClr val="000099"/>
              </a:solidFill>
            </a:ln>
          </c:spPr>
          <c:marker>
            <c:spPr>
              <a:solidFill>
                <a:srgbClr val="000099"/>
              </a:solidFill>
            </c:spPr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layout>
                <c:manualLayout>
                  <c:x val="5.8510638297872404E-2"/>
                  <c:y val="-3.6458348285083798E-2"/>
                </c:manualLayout>
              </c:layout>
              <c:tx>
                <c:rich>
                  <a:bodyPr/>
                  <a:lstStyle/>
                  <a:p>
                    <a:pPr>
                      <a:defRPr sz="1100" b="1">
                        <a:solidFill>
                          <a:schemeClr val="bg1"/>
                        </a:solidFill>
                      </a:defRPr>
                    </a:pPr>
                    <a:r>
                      <a:rPr lang="en-US" sz="1100" b="1" dirty="0" smtClean="0">
                        <a:solidFill>
                          <a:schemeClr val="bg1"/>
                        </a:solidFill>
                      </a:rPr>
                      <a:t>Harvested area (Ha)</a:t>
                    </a:r>
                    <a:endParaRPr lang="en-US" sz="1100" b="1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showVal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Val val="1"/>
          </c:dLbls>
          <c:cat>
            <c:strRef>
              <c:f>Rice!$O$3:$O$13</c:f>
              <c:strCache>
                <c:ptCount val="11"/>
                <c:pt idx="0">
                  <c:v>2005-2006</c:v>
                </c:pt>
                <c:pt idx="1">
                  <c:v>2006-2007</c:v>
                </c:pt>
                <c:pt idx="2">
                  <c:v>2007-2008</c:v>
                </c:pt>
                <c:pt idx="3">
                  <c:v>2008-2009</c:v>
                </c:pt>
                <c:pt idx="4">
                  <c:v>2009-2010</c:v>
                </c:pt>
                <c:pt idx="5">
                  <c:v>2010-2011</c:v>
                </c:pt>
                <c:pt idx="6">
                  <c:v>2011-2012</c:v>
                </c:pt>
                <c:pt idx="7">
                  <c:v>2012-2013</c:v>
                </c:pt>
                <c:pt idx="8">
                  <c:v>2013-2014</c:v>
                </c:pt>
                <c:pt idx="9">
                  <c:v>2014-2015</c:v>
                </c:pt>
                <c:pt idx="10">
                  <c:v>2015-2016</c:v>
                </c:pt>
              </c:strCache>
            </c:strRef>
          </c:cat>
          <c:val>
            <c:numRef>
              <c:f>Rice!$P$3:$P$13</c:f>
              <c:numCache>
                <c:formatCode>0</c:formatCode>
                <c:ptCount val="11"/>
                <c:pt idx="0">
                  <c:v>7384043.3023067601</c:v>
                </c:pt>
                <c:pt idx="1">
                  <c:v>8074353.7029542821</c:v>
                </c:pt>
                <c:pt idx="2">
                  <c:v>8011390.1254552808</c:v>
                </c:pt>
                <c:pt idx="3">
                  <c:v>8077609.4698502598</c:v>
                </c:pt>
                <c:pt idx="4">
                  <c:v>8058153.7838931596</c:v>
                </c:pt>
                <c:pt idx="5">
                  <c:v>8011477.1347632539</c:v>
                </c:pt>
                <c:pt idx="6">
                  <c:v>7566938.4864427354</c:v>
                </c:pt>
                <c:pt idx="7">
                  <c:v>7207694.860380399</c:v>
                </c:pt>
                <c:pt idx="8">
                  <c:v>7263705.3824362606</c:v>
                </c:pt>
                <c:pt idx="9">
                  <c:v>7152522.4605422914</c:v>
                </c:pt>
                <c:pt idx="10">
                  <c:v>7127281.6673411569</c:v>
                </c:pt>
              </c:numCache>
            </c:numRef>
          </c:val>
        </c:ser>
        <c:dLbls>
          <c:showVal val="1"/>
        </c:dLbls>
        <c:marker val="1"/>
        <c:axId val="78876672"/>
        <c:axId val="78854400"/>
      </c:lineChart>
      <c:lineChart>
        <c:grouping val="stacked"/>
        <c:ser>
          <c:idx val="1"/>
          <c:order val="1"/>
          <c:tx>
            <c:strRef>
              <c:f>Rice!$Q$2</c:f>
              <c:strCache>
                <c:ptCount val="1"/>
                <c:pt idx="0">
                  <c:v>Production(Mt)</c:v>
                </c:pt>
              </c:strCache>
            </c:strRef>
          </c:tx>
          <c:dLbls>
            <c:dLbl>
              <c:idx val="0"/>
              <c:layout>
                <c:manualLayout>
                  <c:x val="0.19326241134751773"/>
                  <c:y val="-1.562500640789307E-2"/>
                </c:manualLayout>
              </c:layout>
              <c:tx>
                <c:rich>
                  <a:bodyPr/>
                  <a:lstStyle/>
                  <a:p>
                    <a:pPr>
                      <a:defRPr sz="1100" b="1">
                        <a:solidFill>
                          <a:schemeClr val="bg1"/>
                        </a:solidFill>
                      </a:defRPr>
                    </a:pPr>
                    <a:r>
                      <a:rPr lang="en-US" sz="1100" b="1" dirty="0" smtClean="0">
                        <a:solidFill>
                          <a:schemeClr val="bg1"/>
                        </a:solidFill>
                      </a:rPr>
                      <a:t>Production (MT)</a:t>
                    </a:r>
                    <a:endParaRPr lang="en-US" sz="1100" b="1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Val val="1"/>
          </c:dLbls>
          <c:cat>
            <c:strRef>
              <c:f>Rice!$O$3:$O$13</c:f>
              <c:strCache>
                <c:ptCount val="11"/>
                <c:pt idx="0">
                  <c:v>2005-2006</c:v>
                </c:pt>
                <c:pt idx="1">
                  <c:v>2006-2007</c:v>
                </c:pt>
                <c:pt idx="2">
                  <c:v>2007-2008</c:v>
                </c:pt>
                <c:pt idx="3">
                  <c:v>2008-2009</c:v>
                </c:pt>
                <c:pt idx="4">
                  <c:v>2009-2010</c:v>
                </c:pt>
                <c:pt idx="5">
                  <c:v>2010-2011</c:v>
                </c:pt>
                <c:pt idx="6">
                  <c:v>2011-2012</c:v>
                </c:pt>
                <c:pt idx="7">
                  <c:v>2012-2013</c:v>
                </c:pt>
                <c:pt idx="8">
                  <c:v>2013-2014</c:v>
                </c:pt>
                <c:pt idx="9">
                  <c:v>2014-2015</c:v>
                </c:pt>
                <c:pt idx="10">
                  <c:v>2015-2016</c:v>
                </c:pt>
              </c:strCache>
            </c:strRef>
          </c:cat>
          <c:val>
            <c:numRef>
              <c:f>Rice!$Q$3:$Q$13</c:f>
              <c:numCache>
                <c:formatCode>0</c:formatCode>
                <c:ptCount val="11"/>
                <c:pt idx="0">
                  <c:v>27596491.6448</c:v>
                </c:pt>
                <c:pt idx="1">
                  <c:v>30826740.796799999</c:v>
                </c:pt>
                <c:pt idx="2">
                  <c:v>31352026.783999976</c:v>
                </c:pt>
                <c:pt idx="3">
                  <c:v>32470668.859200001</c:v>
                </c:pt>
                <c:pt idx="4">
                  <c:v>32579300.728</c:v>
                </c:pt>
                <c:pt idx="5">
                  <c:v>32477314.812800001</c:v>
                </c:pt>
                <c:pt idx="6">
                  <c:v>28919192.640000001</c:v>
                </c:pt>
                <c:pt idx="7">
                  <c:v>27617052.1952</c:v>
                </c:pt>
                <c:pt idx="8">
                  <c:v>28233627.780799996</c:v>
                </c:pt>
                <c:pt idx="9">
                  <c:v>28104916.611200001</c:v>
                </c:pt>
                <c:pt idx="10">
                  <c:v>28366279.281599976</c:v>
                </c:pt>
              </c:numCache>
            </c:numRef>
          </c:val>
        </c:ser>
        <c:dLbls>
          <c:showVal val="1"/>
        </c:dLbls>
        <c:marker val="1"/>
        <c:axId val="78879744"/>
        <c:axId val="78878208"/>
      </c:lineChart>
      <c:valAx>
        <c:axId val="78854400"/>
        <c:scaling>
          <c:orientation val="minMax"/>
          <c:max val="10000000"/>
          <c:min val="7000000"/>
        </c:scaling>
        <c:axPos val="r"/>
        <c:numFmt formatCode="0" sourceLinked="1"/>
        <c:maj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78876672"/>
        <c:crosses val="max"/>
        <c:crossBetween val="between"/>
        <c:majorUnit val="1000000"/>
      </c:valAx>
      <c:catAx>
        <c:axId val="7887667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900" b="1"/>
            </a:pPr>
            <a:endParaRPr lang="en-US"/>
          </a:p>
        </c:txPr>
        <c:crossAx val="78854400"/>
        <c:crosses val="autoZero"/>
        <c:auto val="1"/>
        <c:lblAlgn val="ctr"/>
        <c:lblOffset val="100"/>
      </c:catAx>
      <c:valAx>
        <c:axId val="78878208"/>
        <c:scaling>
          <c:orientation val="minMax"/>
          <c:min val="10000000"/>
        </c:scaling>
        <c:axPos val="l"/>
        <c:numFmt formatCode="0" sourceLinked="1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78879744"/>
        <c:crosses val="autoZero"/>
        <c:crossBetween val="between"/>
      </c:valAx>
      <c:catAx>
        <c:axId val="78879744"/>
        <c:scaling>
          <c:orientation val="minMax"/>
        </c:scaling>
        <c:delete val="1"/>
        <c:axPos val="b"/>
        <c:tickLblPos val="none"/>
        <c:crossAx val="78878208"/>
        <c:crosses val="autoZero"/>
        <c:auto val="1"/>
        <c:lblAlgn val="ctr"/>
        <c:lblOffset val="100"/>
      </c:catAx>
      <c:spPr>
        <a:solidFill>
          <a:schemeClr val="bg2">
            <a:lumMod val="75000"/>
          </a:schemeClr>
        </a:solidFill>
        <a:ln w="15875">
          <a:solidFill>
            <a:srgbClr val="4F81BD"/>
          </a:solidFill>
        </a:ln>
      </c:spPr>
    </c:plotArea>
    <c:plotVisOnly val="1"/>
    <c:dispBlanksAs val="zero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16898840769903845"/>
          <c:y val="0.10007190675786996"/>
          <c:w val="0.66202318460192477"/>
          <c:h val="0.43721220230374702"/>
        </c:manualLayout>
      </c:layout>
      <c:lineChart>
        <c:grouping val="stacked"/>
        <c:ser>
          <c:idx val="0"/>
          <c:order val="0"/>
          <c:tx>
            <c:strRef>
              <c:f>'Hy rice'!$N$3</c:f>
              <c:strCache>
                <c:ptCount val="1"/>
                <c:pt idx="0">
                  <c:v>Harvest Area(Ha)</c:v>
                </c:pt>
              </c:strCache>
            </c:strRef>
          </c:tx>
          <c:spPr>
            <a:ln>
              <a:solidFill>
                <a:srgbClr val="000099"/>
              </a:solidFill>
            </a:ln>
          </c:spPr>
          <c:marker>
            <c:spPr>
              <a:solidFill>
                <a:srgbClr val="000099"/>
              </a:solidFill>
            </c:spPr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>
                <c:manualLayout>
                  <c:x val="8.24587706146927E-2"/>
                  <c:y val="-2.3119387973367201E-2"/>
                </c:manualLayout>
              </c:layout>
              <c:tx>
                <c:rich>
                  <a:bodyPr/>
                  <a:lstStyle/>
                  <a:p>
                    <a:pPr>
                      <a:defRPr sz="1050" b="1">
                        <a:solidFill>
                          <a:schemeClr val="bg1"/>
                        </a:solidFill>
                      </a:defRPr>
                    </a:pPr>
                    <a:r>
                      <a:rPr lang="en-US" sz="1050" b="1" dirty="0" smtClean="0">
                        <a:solidFill>
                          <a:schemeClr val="bg1"/>
                        </a:solidFill>
                      </a:rPr>
                      <a:t>Harvested area (Ha)</a:t>
                    </a:r>
                    <a:endParaRPr lang="en-US" sz="1050" b="1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showVal val="1"/>
            </c:dLbl>
            <c:dLbl>
              <c:idx val="3"/>
              <c:delete val="1"/>
            </c:dLbl>
            <c:dLbl>
              <c:idx val="4"/>
              <c:delete val="1"/>
            </c:dLbl>
            <c:txPr>
              <a:bodyPr/>
              <a:lstStyle/>
              <a:p>
                <a:pPr>
                  <a:defRPr sz="105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'Hy rice'!$M$4:$M$8</c:f>
              <c:strCache>
                <c:ptCount val="5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  <c:pt idx="3">
                  <c:v>2014-2015</c:v>
                </c:pt>
                <c:pt idx="4">
                  <c:v>2015-2016</c:v>
                </c:pt>
              </c:strCache>
            </c:strRef>
          </c:cat>
          <c:val>
            <c:numRef>
              <c:f>'Hy rice'!$N$4:$N$8</c:f>
              <c:numCache>
                <c:formatCode>0</c:formatCode>
                <c:ptCount val="5"/>
                <c:pt idx="0">
                  <c:v>415</c:v>
                </c:pt>
                <c:pt idx="1">
                  <c:v>744</c:v>
                </c:pt>
                <c:pt idx="2">
                  <c:v>530.95912585997291</c:v>
                </c:pt>
                <c:pt idx="3">
                  <c:v>836.50343990287354</c:v>
                </c:pt>
                <c:pt idx="4">
                  <c:v>922.70335896398353</c:v>
                </c:pt>
              </c:numCache>
            </c:numRef>
          </c:val>
        </c:ser>
        <c:dLbls>
          <c:showVal val="1"/>
        </c:dLbls>
        <c:marker val="1"/>
        <c:axId val="78966784"/>
        <c:axId val="78924032"/>
      </c:lineChart>
      <c:lineChart>
        <c:grouping val="stacked"/>
        <c:ser>
          <c:idx val="1"/>
          <c:order val="1"/>
          <c:tx>
            <c:strRef>
              <c:f>'Hy rice'!$O$3</c:f>
              <c:strCache>
                <c:ptCount val="1"/>
                <c:pt idx="0">
                  <c:v>Production(Mt)</c:v>
                </c:pt>
              </c:strCache>
            </c:strRef>
          </c:tx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>
                <c:manualLayout>
                  <c:x val="0.12743628185907058"/>
                  <c:y val="-0.10981709287349414"/>
                </c:manualLayout>
              </c:layout>
              <c:tx>
                <c:rich>
                  <a:bodyPr/>
                  <a:lstStyle/>
                  <a:p>
                    <a:r>
                      <a:rPr lang="en-US" sz="1050" b="1" i="0" baseline="0" smtClean="0">
                        <a:solidFill>
                          <a:schemeClr val="bg1"/>
                        </a:solidFill>
                      </a:rPr>
                      <a:t>Production (MT)</a:t>
                    </a:r>
                    <a:endParaRPr lang="en-US" sz="1050" b="1" i="0" baseline="0">
                      <a:solidFill>
                        <a:schemeClr val="bg1"/>
                      </a:solidFill>
                    </a:endParaRPr>
                  </a:p>
                </c:rich>
              </c:tx>
              <c:showVal val="1"/>
            </c:dLbl>
            <c:dLbl>
              <c:idx val="3"/>
              <c:delete val="1"/>
            </c:dLbl>
            <c:dLbl>
              <c:idx val="4"/>
              <c:delete val="1"/>
            </c:dLbl>
            <c:txPr>
              <a:bodyPr/>
              <a:lstStyle/>
              <a:p>
                <a:pPr>
                  <a:defRPr sz="105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'Hy rice'!$M$4:$M$8</c:f>
              <c:strCache>
                <c:ptCount val="5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  <c:pt idx="3">
                  <c:v>2014-2015</c:v>
                </c:pt>
                <c:pt idx="4">
                  <c:v>2015-2016</c:v>
                </c:pt>
              </c:strCache>
            </c:strRef>
          </c:cat>
          <c:val>
            <c:numRef>
              <c:f>'Hy rice'!$O$4:$O$8</c:f>
              <c:numCache>
                <c:formatCode>0</c:formatCode>
                <c:ptCount val="5"/>
                <c:pt idx="0">
                  <c:v>662.14699999999948</c:v>
                </c:pt>
                <c:pt idx="1">
                  <c:v>1311.7929999999999</c:v>
                </c:pt>
                <c:pt idx="2">
                  <c:v>977.64499999999998</c:v>
                </c:pt>
                <c:pt idx="3">
                  <c:v>1755.1419999999998</c:v>
                </c:pt>
                <c:pt idx="4">
                  <c:v>1978.116</c:v>
                </c:pt>
              </c:numCache>
            </c:numRef>
          </c:val>
        </c:ser>
        <c:dLbls>
          <c:showVal val="1"/>
        </c:dLbls>
        <c:marker val="1"/>
        <c:axId val="78969856"/>
        <c:axId val="78968320"/>
      </c:lineChart>
      <c:valAx>
        <c:axId val="78924032"/>
        <c:scaling>
          <c:orientation val="minMax"/>
          <c:max val="2000"/>
          <c:min val="400"/>
        </c:scaling>
        <c:axPos val="r"/>
        <c:numFmt formatCode="0" sourceLinked="1"/>
        <c:maj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78966784"/>
        <c:crosses val="max"/>
        <c:crossBetween val="between"/>
        <c:majorUnit val="500"/>
      </c:valAx>
      <c:catAx>
        <c:axId val="78966784"/>
        <c:scaling>
          <c:orientation val="minMax"/>
        </c:scaling>
        <c:axPos val="b"/>
        <c:majorTickMark val="none"/>
        <c:tickLblPos val="nextTo"/>
        <c:txPr>
          <a:bodyPr rot="-2700000" vert="horz"/>
          <a:lstStyle/>
          <a:p>
            <a:pPr>
              <a:defRPr sz="1050" b="1"/>
            </a:pPr>
            <a:endParaRPr lang="en-US"/>
          </a:p>
        </c:txPr>
        <c:crossAx val="78924032"/>
        <c:crosses val="autoZero"/>
        <c:auto val="1"/>
        <c:lblAlgn val="ctr"/>
        <c:lblOffset val="100"/>
      </c:catAx>
      <c:valAx>
        <c:axId val="78968320"/>
        <c:scaling>
          <c:orientation val="minMax"/>
          <c:max val="2000"/>
          <c:min val="100"/>
        </c:scaling>
        <c:axPos val="l"/>
        <c:numFmt formatCode="0" sourceLinked="1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78969856"/>
        <c:crosses val="autoZero"/>
        <c:crossBetween val="between"/>
        <c:majorUnit val="500"/>
      </c:valAx>
      <c:catAx>
        <c:axId val="78969856"/>
        <c:scaling>
          <c:orientation val="minMax"/>
        </c:scaling>
        <c:delete val="1"/>
        <c:axPos val="b"/>
        <c:tickLblPos val="none"/>
        <c:crossAx val="78968320"/>
        <c:crosses val="autoZero"/>
        <c:auto val="1"/>
        <c:lblAlgn val="ctr"/>
        <c:lblOffset val="100"/>
      </c:catAx>
      <c:spPr>
        <a:solidFill>
          <a:schemeClr val="bg2">
            <a:lumMod val="75000"/>
          </a:schemeClr>
        </a:solidFill>
        <a:ln w="15875">
          <a:solidFill>
            <a:srgbClr val="4F81BD"/>
          </a:solidFill>
        </a:ln>
      </c:spPr>
    </c:plotArea>
    <c:plotVisOnly val="1"/>
    <c:dispBlanksAs val="zero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1689884076990385"/>
          <c:y val="0.18125626342161774"/>
          <c:w val="0.66202318460192477"/>
          <c:h val="0.4090578024337867"/>
        </c:manualLayout>
      </c:layout>
      <c:lineChart>
        <c:grouping val="stacked"/>
        <c:ser>
          <c:idx val="0"/>
          <c:order val="0"/>
          <c:tx>
            <c:strRef>
              <c:f>'F1'!$P$3</c:f>
              <c:strCache>
                <c:ptCount val="1"/>
                <c:pt idx="0">
                  <c:v>Harvest Area(Ha)</c:v>
                </c:pt>
              </c:strCache>
            </c:strRef>
          </c:tx>
          <c:spPr>
            <a:ln>
              <a:solidFill>
                <a:srgbClr val="000099"/>
              </a:solidFill>
            </a:ln>
          </c:spPr>
          <c:marker>
            <c:spPr>
              <a:solidFill>
                <a:srgbClr val="000099"/>
              </a:solidFill>
            </c:spPr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>
                <c:manualLayout>
                  <c:x val="6.6619915848527375E-2"/>
                  <c:y val="3.172348445424366E-2"/>
                </c:manualLayout>
              </c:layout>
              <c:tx>
                <c:rich>
                  <a:bodyPr/>
                  <a:lstStyle/>
                  <a:p>
                    <a:pPr>
                      <a:defRPr sz="1050" b="1">
                        <a:solidFill>
                          <a:schemeClr val="bg1"/>
                        </a:solidFill>
                      </a:defRPr>
                    </a:pPr>
                    <a:r>
                      <a:rPr lang="en-US" sz="1050" b="1" smtClean="0">
                        <a:solidFill>
                          <a:schemeClr val="bg1"/>
                        </a:solidFill>
                      </a:rPr>
                      <a:t>Harvested area (Ha)</a:t>
                    </a:r>
                    <a:endParaRPr lang="en-US" sz="1050" b="1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showVal val="1"/>
            </c:dLbl>
            <c:dLbl>
              <c:idx val="3"/>
              <c:delete val="1"/>
            </c:dLbl>
            <c:dLbl>
              <c:idx val="4"/>
              <c:delete val="1"/>
            </c:dLbl>
            <c:txPr>
              <a:bodyPr/>
              <a:lstStyle/>
              <a:p>
                <a:pPr>
                  <a:defRPr sz="1050"/>
                </a:pPr>
                <a:endParaRPr lang="en-US"/>
              </a:p>
            </c:txPr>
            <c:showVal val="1"/>
          </c:dLbls>
          <c:cat>
            <c:strRef>
              <c:f>'F1'!$O$4:$O$8</c:f>
              <c:strCache>
                <c:ptCount val="5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  <c:pt idx="3">
                  <c:v>2014-2015</c:v>
                </c:pt>
                <c:pt idx="4">
                  <c:v>2015-2016</c:v>
                </c:pt>
              </c:strCache>
            </c:strRef>
          </c:cat>
          <c:val>
            <c:numRef>
              <c:f>'F1'!$P$4:$P$8</c:f>
              <c:numCache>
                <c:formatCode>0</c:formatCode>
                <c:ptCount val="5"/>
                <c:pt idx="0">
                  <c:v>81598.543099959308</c:v>
                </c:pt>
                <c:pt idx="1">
                  <c:v>95872.521246458957</c:v>
                </c:pt>
                <c:pt idx="2">
                  <c:v>118960.33994334277</c:v>
                </c:pt>
                <c:pt idx="3">
                  <c:v>134704.97774180572</c:v>
                </c:pt>
                <c:pt idx="4">
                  <c:v>171056.25252934033</c:v>
                </c:pt>
              </c:numCache>
            </c:numRef>
          </c:val>
        </c:ser>
        <c:dLbls>
          <c:showVal val="1"/>
        </c:dLbls>
        <c:marker val="1"/>
        <c:axId val="78975360"/>
        <c:axId val="77646464"/>
      </c:lineChart>
      <c:lineChart>
        <c:grouping val="stacked"/>
        <c:ser>
          <c:idx val="1"/>
          <c:order val="1"/>
          <c:tx>
            <c:strRef>
              <c:f>'F1'!$Q$3</c:f>
              <c:strCache>
                <c:ptCount val="1"/>
                <c:pt idx="0">
                  <c:v>Production(Mt)</c:v>
                </c:pt>
              </c:strCache>
            </c:strRef>
          </c:tx>
          <c:dLbls>
            <c:dLbl>
              <c:idx val="0"/>
              <c:delete val="1"/>
            </c:dLbl>
            <c:dLbl>
              <c:idx val="1"/>
              <c:layout>
                <c:manualLayout>
                  <c:x val="2.4544179523141654E-2"/>
                  <c:y val="-0.11631944299889341"/>
                </c:manualLayout>
              </c:layout>
              <c:tx>
                <c:rich>
                  <a:bodyPr/>
                  <a:lstStyle/>
                  <a:p>
                    <a:pPr>
                      <a:defRPr sz="1050" b="1">
                        <a:solidFill>
                          <a:schemeClr val="bg1"/>
                        </a:solidFill>
                      </a:defRPr>
                    </a:pPr>
                    <a:r>
                      <a:rPr lang="en-US" sz="1050" b="1" dirty="0" smtClean="0">
                        <a:solidFill>
                          <a:schemeClr val="bg1"/>
                        </a:solidFill>
                      </a:rPr>
                      <a:t>Production (MT)</a:t>
                    </a:r>
                    <a:endParaRPr lang="en-US" sz="1050" b="1" dirty="0">
                      <a:solidFill>
                        <a:schemeClr val="bg1"/>
                      </a:solidFill>
                    </a:endParaRPr>
                  </a:p>
                </c:rich>
              </c:tx>
              <c:spPr/>
              <c:showVal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txPr>
              <a:bodyPr/>
              <a:lstStyle/>
              <a:p>
                <a:pPr>
                  <a:defRPr sz="1050"/>
                </a:pPr>
                <a:endParaRPr lang="en-US"/>
              </a:p>
            </c:txPr>
            <c:showVal val="1"/>
          </c:dLbls>
          <c:cat>
            <c:strRef>
              <c:f>'F1'!$O$4:$O$8</c:f>
              <c:strCache>
                <c:ptCount val="5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  <c:pt idx="3">
                  <c:v>2014-2015</c:v>
                </c:pt>
                <c:pt idx="4">
                  <c:v>2015-2016</c:v>
                </c:pt>
              </c:strCache>
            </c:strRef>
          </c:cat>
          <c:val>
            <c:numRef>
              <c:f>'F1'!$Q$4:$Q$8</c:f>
              <c:numCache>
                <c:formatCode>0</c:formatCode>
                <c:ptCount val="5"/>
                <c:pt idx="0">
                  <c:v>587094.85119999992</c:v>
                </c:pt>
                <c:pt idx="1">
                  <c:v>648266.98560000001</c:v>
                </c:pt>
                <c:pt idx="2">
                  <c:v>789219.2672</c:v>
                </c:pt>
                <c:pt idx="3">
                  <c:v>881690.15999999898</c:v>
                </c:pt>
                <c:pt idx="4">
                  <c:v>1093902.3472</c:v>
                </c:pt>
              </c:numCache>
            </c:numRef>
          </c:val>
        </c:ser>
        <c:dLbls>
          <c:showVal val="1"/>
        </c:dLbls>
        <c:marker val="1"/>
        <c:axId val="78978432"/>
        <c:axId val="78976896"/>
      </c:lineChart>
      <c:valAx>
        <c:axId val="77646464"/>
        <c:scaling>
          <c:orientation val="minMax"/>
          <c:max val="200000"/>
          <c:min val="80000"/>
        </c:scaling>
        <c:axPos val="r"/>
        <c:numFmt formatCode="0" sourceLinked="1"/>
        <c:maj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78975360"/>
        <c:crosses val="max"/>
        <c:crossBetween val="between"/>
        <c:majorUnit val="50000"/>
      </c:valAx>
      <c:catAx>
        <c:axId val="78975360"/>
        <c:scaling>
          <c:orientation val="minMax"/>
        </c:scaling>
        <c:axPos val="b"/>
        <c:majorTickMark val="none"/>
        <c:tickLblPos val="nextTo"/>
        <c:txPr>
          <a:bodyPr rot="-2700000" vert="horz"/>
          <a:lstStyle/>
          <a:p>
            <a:pPr>
              <a:defRPr sz="1050" b="1"/>
            </a:pPr>
            <a:endParaRPr lang="en-US"/>
          </a:p>
        </c:txPr>
        <c:crossAx val="77646464"/>
        <c:crosses val="autoZero"/>
        <c:auto val="1"/>
        <c:lblAlgn val="ctr"/>
        <c:lblOffset val="100"/>
      </c:catAx>
      <c:valAx>
        <c:axId val="78976896"/>
        <c:scaling>
          <c:orientation val="minMax"/>
          <c:max val="1200000"/>
          <c:min val="10000"/>
        </c:scaling>
        <c:axPos val="l"/>
        <c:numFmt formatCode="0" sourceLinked="1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78978432"/>
        <c:crosses val="autoZero"/>
        <c:crossBetween val="between"/>
        <c:majorUnit val="500000"/>
      </c:valAx>
      <c:catAx>
        <c:axId val="78978432"/>
        <c:scaling>
          <c:orientation val="minMax"/>
        </c:scaling>
        <c:delete val="1"/>
        <c:axPos val="b"/>
        <c:tickLblPos val="none"/>
        <c:crossAx val="78976896"/>
        <c:crosses val="autoZero"/>
        <c:auto val="1"/>
        <c:lblAlgn val="ctr"/>
        <c:lblOffset val="100"/>
      </c:catAx>
      <c:spPr>
        <a:solidFill>
          <a:schemeClr val="bg2">
            <a:lumMod val="75000"/>
          </a:schemeClr>
        </a:solidFill>
        <a:ln w="15875">
          <a:solidFill>
            <a:srgbClr val="4F81BD"/>
          </a:solidFill>
        </a:ln>
      </c:spPr>
    </c:plotArea>
    <c:plotVisOnly val="1"/>
    <c:dispBlanksAs val="zero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1265507436570428"/>
          <c:y val="5.1400554097404488E-2"/>
          <c:w val="0.8348964191976006"/>
          <c:h val="0.67197871099446105"/>
        </c:manualLayout>
      </c:layout>
      <c:lineChart>
        <c:grouping val="stacked"/>
        <c:ser>
          <c:idx val="0"/>
          <c:order val="0"/>
          <c:tx>
            <c:strRef>
              <c:f>Sheet5!$D$22</c:f>
              <c:strCache>
                <c:ptCount val="1"/>
                <c:pt idx="0">
                  <c:v>Sown (Ha)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1.9607843137254902E-2"/>
                </c:manualLayout>
              </c:layout>
              <c:showVal val="1"/>
            </c:dLbl>
            <c:dLbl>
              <c:idx val="1"/>
              <c:layout>
                <c:manualLayout>
                  <c:x val="-2.3809523809523812E-2"/>
                  <c:y val="-5.2287581699346573E-2"/>
                </c:manualLayout>
              </c:layout>
              <c:showVal val="1"/>
            </c:dLbl>
            <c:dLbl>
              <c:idx val="2"/>
              <c:layout>
                <c:manualLayout>
                  <c:x val="2.9761904761904812E-3"/>
                  <c:y val="-2.6143790849673363E-2"/>
                </c:manualLayout>
              </c:layout>
              <c:showVal val="1"/>
            </c:dLbl>
            <c:dLbl>
              <c:idx val="3"/>
              <c:layout>
                <c:manualLayout>
                  <c:x val="-3.5714285714285712E-2"/>
                  <c:y val="-3.9215686274509803E-2"/>
                </c:manualLayout>
              </c:layout>
              <c:showVal val="1"/>
            </c:dLbl>
            <c:dLbl>
              <c:idx val="4"/>
              <c:layout>
                <c:manualLayout>
                  <c:x val="-5.9523809523809507E-2"/>
                  <c:y val="-2.6143790849673252E-2"/>
                </c:manualLayout>
              </c:layout>
              <c:showVal val="1"/>
            </c:dLbl>
            <c:showVal val="1"/>
          </c:dLbls>
          <c:cat>
            <c:strRef>
              <c:f>Sheet5!$B$23:$B$27</c:f>
              <c:strCache>
                <c:ptCount val="5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  <c:pt idx="3">
                  <c:v>2014-2015</c:v>
                </c:pt>
                <c:pt idx="4">
                  <c:v>2015-2016</c:v>
                </c:pt>
              </c:strCache>
            </c:strRef>
          </c:cat>
          <c:val>
            <c:numRef>
              <c:f>Sheet5!$D$23:$D$27</c:f>
              <c:numCache>
                <c:formatCode>General</c:formatCode>
                <c:ptCount val="5"/>
                <c:pt idx="0">
                  <c:v>875</c:v>
                </c:pt>
                <c:pt idx="1">
                  <c:v>920</c:v>
                </c:pt>
                <c:pt idx="2">
                  <c:v>847</c:v>
                </c:pt>
                <c:pt idx="3">
                  <c:v>765</c:v>
                </c:pt>
                <c:pt idx="4">
                  <c:v>832</c:v>
                </c:pt>
              </c:numCache>
            </c:numRef>
          </c:val>
        </c:ser>
        <c:ser>
          <c:idx val="1"/>
          <c:order val="1"/>
          <c:tx>
            <c:strRef>
              <c:f>Sheet5!$C$22</c:f>
              <c:strCache>
                <c:ptCount val="1"/>
                <c:pt idx="0">
                  <c:v>Producrtion(MT)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3.2679738562091651E-2"/>
                </c:manualLayout>
              </c:layout>
              <c:showVal val="1"/>
            </c:dLbl>
            <c:dLbl>
              <c:idx val="1"/>
              <c:layout>
                <c:manualLayout>
                  <c:x val="-5.9523809523809521E-3"/>
                  <c:y val="-2.2875816993464197E-2"/>
                </c:manualLayout>
              </c:layout>
              <c:showVal val="1"/>
            </c:dLbl>
            <c:dLbl>
              <c:idx val="2"/>
              <c:layout>
                <c:manualLayout>
                  <c:x val="2.9761904761904812E-3"/>
                  <c:y val="-3.2679738562091651E-2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1.6339869281045763E-2"/>
                </c:manualLayout>
              </c:layout>
              <c:showVal val="1"/>
            </c:dLbl>
            <c:dLbl>
              <c:idx val="4"/>
              <c:layout>
                <c:manualLayout>
                  <c:x val="-5.9523809523809521E-3"/>
                  <c:y val="-3.5947712418300803E-2"/>
                </c:manualLayout>
              </c:layout>
              <c:showVal val="1"/>
            </c:dLbl>
            <c:showVal val="1"/>
          </c:dLbls>
          <c:cat>
            <c:strRef>
              <c:f>Sheet5!$B$23:$B$27</c:f>
              <c:strCache>
                <c:ptCount val="5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  <c:pt idx="3">
                  <c:v>2014-2015</c:v>
                </c:pt>
                <c:pt idx="4">
                  <c:v>2015-2016</c:v>
                </c:pt>
              </c:strCache>
            </c:strRef>
          </c:cat>
          <c:val>
            <c:numRef>
              <c:f>Sheet5!$C$23:$C$27</c:f>
              <c:numCache>
                <c:formatCode>General</c:formatCode>
                <c:ptCount val="5"/>
                <c:pt idx="0">
                  <c:v>2263</c:v>
                </c:pt>
                <c:pt idx="1">
                  <c:v>2165</c:v>
                </c:pt>
                <c:pt idx="2">
                  <c:v>2166</c:v>
                </c:pt>
                <c:pt idx="3">
                  <c:v>1987</c:v>
                </c:pt>
                <c:pt idx="4">
                  <c:v>2631</c:v>
                </c:pt>
              </c:numCache>
            </c:numRef>
          </c:val>
        </c:ser>
        <c:dLbls/>
        <c:marker val="1"/>
        <c:axId val="79010432"/>
        <c:axId val="79024512"/>
      </c:lineChart>
      <c:catAx>
        <c:axId val="79010432"/>
        <c:scaling>
          <c:orientation val="minMax"/>
        </c:scaling>
        <c:axPos val="b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79024512"/>
        <c:crosses val="autoZero"/>
        <c:auto val="1"/>
        <c:lblAlgn val="ctr"/>
        <c:lblOffset val="100"/>
      </c:catAx>
      <c:valAx>
        <c:axId val="79024512"/>
        <c:scaling>
          <c:orientation val="minMax"/>
        </c:scaling>
        <c:delete val="1"/>
        <c:axPos val="l"/>
        <c:numFmt formatCode="General" sourceLinked="1"/>
        <c:tickLblPos val="none"/>
        <c:crossAx val="79010432"/>
        <c:crosses val="autoZero"/>
        <c:crossBetween val="between"/>
      </c:valAx>
      <c:spPr>
        <a:solidFill>
          <a:schemeClr val="bg2">
            <a:lumMod val="90000"/>
          </a:schemeClr>
        </a:solidFill>
        <a:ln w="15875">
          <a:solidFill>
            <a:srgbClr val="4F81BD"/>
          </a:solidFill>
        </a:ln>
      </c:spPr>
    </c:plotArea>
    <c:legend>
      <c:legendPos val="r"/>
      <c:layout>
        <c:manualLayout>
          <c:xMode val="edge"/>
          <c:yMode val="edge"/>
          <c:x val="8.8027746531683992E-2"/>
          <c:y val="0.87157256938627348"/>
          <c:w val="0.7835993157105362"/>
          <c:h val="0.12842743061372686"/>
        </c:manualLayout>
      </c:layout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zero"/>
  </c:chart>
  <c:txPr>
    <a:bodyPr/>
    <a:lstStyle/>
    <a:p>
      <a:pPr>
        <a:defRPr b="1"/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4082174103237124"/>
          <c:y val="4.0226520597968725E-2"/>
          <c:w val="0.79249759405074349"/>
          <c:h val="0.59698818897637596"/>
        </c:manualLayout>
      </c:layout>
      <c:lineChart>
        <c:grouping val="stacked"/>
        <c:ser>
          <c:idx val="0"/>
          <c:order val="0"/>
          <c:tx>
            <c:strRef>
              <c:f>Sheet5!$F$22</c:f>
              <c:strCache>
                <c:ptCount val="1"/>
                <c:pt idx="0">
                  <c:v>Sown (Ha)</c:v>
                </c:pt>
              </c:strCache>
            </c:strRef>
          </c:tx>
          <c:dLbls>
            <c:dLbl>
              <c:idx val="0"/>
              <c:layout>
                <c:manualLayout>
                  <c:x val="-3.6111111111111205E-2"/>
                  <c:y val="-2.8735632183908056E-2"/>
                </c:manualLayout>
              </c:layout>
              <c:showVal val="1"/>
            </c:dLbl>
            <c:dLbl>
              <c:idx val="1"/>
              <c:layout>
                <c:manualLayout>
                  <c:x val="-4.4444444444444432E-2"/>
                  <c:y val="-3.1609195402298965E-2"/>
                </c:manualLayout>
              </c:layout>
              <c:showVal val="1"/>
            </c:dLbl>
            <c:dLbl>
              <c:idx val="2"/>
              <c:layout>
                <c:manualLayout>
                  <c:x val="-3.6111111111111205E-2"/>
                  <c:y val="-4.3103448275861968E-2"/>
                </c:manualLayout>
              </c:layout>
              <c:showVal val="1"/>
            </c:dLbl>
            <c:dLbl>
              <c:idx val="3"/>
              <c:layout>
                <c:manualLayout>
                  <c:x val="-2.7777777777778043E-2"/>
                  <c:y val="-3.4482758620689655E-2"/>
                </c:manualLayout>
              </c:layout>
              <c:showVal val="1"/>
            </c:dLbl>
            <c:dLbl>
              <c:idx val="4"/>
              <c:layout>
                <c:manualLayout>
                  <c:x val="-1.9444444444444445E-2"/>
                  <c:y val="-3.4482758620689655E-2"/>
                </c:manualLayout>
              </c:layout>
              <c:showVal val="1"/>
            </c:dLbl>
            <c:showVal val="1"/>
          </c:dLbls>
          <c:cat>
            <c:strRef>
              <c:f>Sheet5!$B$23:$B$27</c:f>
              <c:strCache>
                <c:ptCount val="5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  <c:pt idx="3">
                  <c:v>2014-2015</c:v>
                </c:pt>
                <c:pt idx="4">
                  <c:v>2015-2016</c:v>
                </c:pt>
              </c:strCache>
            </c:strRef>
          </c:cat>
          <c:val>
            <c:numRef>
              <c:f>Sheet5!$F$23:$F$27</c:f>
              <c:numCache>
                <c:formatCode>General</c:formatCode>
                <c:ptCount val="5"/>
                <c:pt idx="0">
                  <c:v>17071</c:v>
                </c:pt>
                <c:pt idx="1">
                  <c:v>21568</c:v>
                </c:pt>
                <c:pt idx="2">
                  <c:v>35276</c:v>
                </c:pt>
                <c:pt idx="3">
                  <c:v>32721</c:v>
                </c:pt>
                <c:pt idx="4">
                  <c:v>32653</c:v>
                </c:pt>
              </c:numCache>
            </c:numRef>
          </c:val>
        </c:ser>
        <c:ser>
          <c:idx val="1"/>
          <c:order val="1"/>
          <c:tx>
            <c:strRef>
              <c:f>Sheet5!$E$22</c:f>
              <c:strCache>
                <c:ptCount val="1"/>
                <c:pt idx="0">
                  <c:v>Production (MT)</c:v>
                </c:pt>
              </c:strCache>
            </c:strRef>
          </c:tx>
          <c:dLbls>
            <c:dLbl>
              <c:idx val="2"/>
              <c:layout>
                <c:manualLayout>
                  <c:x val="-1.9444444444444445E-2"/>
                  <c:y val="-2.8735632183908056E-2"/>
                </c:manualLayout>
              </c:layout>
              <c:showVal val="1"/>
            </c:dLbl>
            <c:dLbl>
              <c:idx val="3"/>
              <c:layout>
                <c:manualLayout>
                  <c:x val="-1.1111111111111221E-2"/>
                  <c:y val="-3.1609195402298972E-2"/>
                </c:manualLayout>
              </c:layout>
              <c:showVal val="1"/>
            </c:dLbl>
            <c:showVal val="1"/>
          </c:dLbls>
          <c:cat>
            <c:strRef>
              <c:f>Sheet5!$B$23:$B$27</c:f>
              <c:strCache>
                <c:ptCount val="5"/>
                <c:pt idx="0">
                  <c:v>2011-2012</c:v>
                </c:pt>
                <c:pt idx="1">
                  <c:v>2012-2013</c:v>
                </c:pt>
                <c:pt idx="2">
                  <c:v>2013-2014</c:v>
                </c:pt>
                <c:pt idx="3">
                  <c:v>2014-2015</c:v>
                </c:pt>
                <c:pt idx="4">
                  <c:v>2015-2016</c:v>
                </c:pt>
              </c:strCache>
            </c:strRef>
          </c:cat>
          <c:val>
            <c:numRef>
              <c:f>Sheet5!$E$23:$E$27</c:f>
              <c:numCache>
                <c:formatCode>General</c:formatCode>
                <c:ptCount val="5"/>
                <c:pt idx="0">
                  <c:v>81596</c:v>
                </c:pt>
                <c:pt idx="1">
                  <c:v>96061</c:v>
                </c:pt>
                <c:pt idx="2">
                  <c:v>149222</c:v>
                </c:pt>
                <c:pt idx="3">
                  <c:v>150966</c:v>
                </c:pt>
                <c:pt idx="4">
                  <c:v>143533</c:v>
                </c:pt>
              </c:numCache>
            </c:numRef>
          </c:val>
        </c:ser>
        <c:dLbls/>
        <c:marker val="1"/>
        <c:axId val="79111296"/>
        <c:axId val="79112832"/>
      </c:lineChart>
      <c:catAx>
        <c:axId val="79111296"/>
        <c:scaling>
          <c:orientation val="minMax"/>
        </c:scaling>
        <c:axPos val="b"/>
        <c:tickLblPos val="nextTo"/>
        <c:txPr>
          <a:bodyPr/>
          <a:lstStyle/>
          <a:p>
            <a:pPr>
              <a:defRPr sz="900" b="1"/>
            </a:pPr>
            <a:endParaRPr lang="en-US"/>
          </a:p>
        </c:txPr>
        <c:crossAx val="79112832"/>
        <c:crosses val="autoZero"/>
        <c:auto val="1"/>
        <c:lblAlgn val="ctr"/>
        <c:lblOffset val="100"/>
      </c:catAx>
      <c:valAx>
        <c:axId val="79112832"/>
        <c:scaling>
          <c:orientation val="minMax"/>
        </c:scaling>
        <c:delete val="1"/>
        <c:axPos val="l"/>
        <c:numFmt formatCode="General" sourceLinked="1"/>
        <c:tickLblPos val="none"/>
        <c:crossAx val="79111296"/>
        <c:crosses val="autoZero"/>
        <c:crossBetween val="between"/>
      </c:valAx>
      <c:spPr>
        <a:solidFill>
          <a:schemeClr val="bg2">
            <a:lumMod val="90000"/>
          </a:schemeClr>
        </a:solidFill>
        <a:ln w="15875">
          <a:solidFill>
            <a:srgbClr val="4F81BD"/>
          </a:solidFill>
        </a:ln>
      </c:spPr>
    </c:plotArea>
    <c:legend>
      <c:legendPos val="r"/>
      <c:layout>
        <c:manualLayout>
          <c:xMode val="edge"/>
          <c:yMode val="edge"/>
          <c:x val="0.11387489063867015"/>
          <c:y val="0.7945866141732284"/>
          <c:w val="0.76668066491688736"/>
          <c:h val="8.5782266347141395E-2"/>
        </c:manualLayout>
      </c:layout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zero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7C1A6-934E-4DD4-AFEF-0B6A328A4FE9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63D36C-A22F-460F-A15B-3809CFDD88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3684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F3EE10BC-A90E-4959-985C-2C8F07112374}" type="datetimeFigureOut">
              <a:rPr lang="en-US" smtClean="0"/>
              <a:pPr/>
              <a:t>3/17/2016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F12768C8-FB9B-46E3-8410-E27B97FEF4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5147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E66B2-C75E-4002-9C5F-E237C2DBA0C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4450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768C8-FB9B-46E3-8410-E27B97FEF4D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1237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EFBDA-6F31-4B76-B434-1E57FB16AE2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3126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E66B2-C75E-4002-9C5F-E237C2DBA0C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4450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DFC87-77ED-4868-B8FC-4F110C187C74}" type="datetime1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FE8EA-D193-41BB-8E22-E54470098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46B1E-5A5B-4482-A847-A191CD8B0C66}" type="datetime1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FE8EA-D193-41BB-8E22-E54470098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CE7D8-506B-4543-B3AF-C56163F536EA}" type="datetime1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FE8EA-D193-41BB-8E22-E54470098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9F124-620F-461E-85D3-4A6FF40CAA83}" type="datetime1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FE8EA-D193-41BB-8E22-E54470098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556CE-06CF-4C1B-B252-5A7AFF16B706}" type="datetime1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FE8EA-D193-41BB-8E22-E54470098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A5E1F-2CF9-42F7-B4E9-75D344A6EE12}" type="datetime1">
              <a:rPr lang="en-US" smtClean="0"/>
              <a:pPr/>
              <a:t>3/17/2016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FE8EA-D193-41BB-8E22-E54470098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6F65F-4197-4847-8ACF-C72FD3DB344A}" type="datetime1">
              <a:rPr lang="en-US" smtClean="0"/>
              <a:pPr/>
              <a:t>3/17/2016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FE8EA-D193-41BB-8E22-E54470098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265BF-2526-4E3F-B1CB-5F92FC50D5FC}" type="datetime1">
              <a:rPr lang="en-US" smtClean="0"/>
              <a:pPr/>
              <a:t>3/17/2016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FE8EA-D193-41BB-8E22-E54470098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6D091-F7B8-4D5A-88E9-825B21DEAA1B}" type="datetime1">
              <a:rPr lang="en-US" smtClean="0"/>
              <a:pPr/>
              <a:t>3/17/2016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FE8EA-D193-41BB-8E22-E54470098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D5D8D-B298-444E-99B0-CD2BFC910794}" type="datetime1">
              <a:rPr lang="en-US" smtClean="0"/>
              <a:pPr/>
              <a:t>3/17/2016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FE8EA-D193-41BB-8E22-E54470098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B1B56-9337-4207-ABCD-4C8C395BFA26}" type="datetime1">
              <a:rPr lang="en-US" smtClean="0"/>
              <a:pPr/>
              <a:t>3/17/2016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FE8EA-D193-41BB-8E22-E54470098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prstClr val="whit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D8CDE-FBBB-4C68-88AC-7E36154901E3}" type="datetime1">
              <a:rPr lang="en-US" smtClean="0"/>
              <a:pPr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FE8EA-D193-41BB-8E22-E54470098F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314" name="Picture 2" descr="HiViewPadd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64213" y="6396335"/>
            <a:ext cx="1680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anmar3" pitchFamily="18" charset="0"/>
                <a:ea typeface="Myanmar3" pitchFamily="18" charset="0"/>
                <a:cs typeface="Myanmar3" pitchFamily="18" charset="0"/>
              </a:rPr>
              <a:t>၁၈-၃-၂၀၁၆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anmar3" pitchFamily="18" charset="0"/>
              <a:ea typeface="Myanmar3" pitchFamily="18" charset="0"/>
              <a:cs typeface="Myanmar3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srgbClr val="C00000">
                <a:alpha val="40000"/>
              </a:srgb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yanmar3 Head" pitchFamily="18" charset="0"/>
                <a:cs typeface="Myanmar3 Head" pitchFamily="18" charset="0"/>
              </a:rPr>
              <a:t>လယ်ယာစိုက်ပျိုးရေးနှင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yanmar3 Head" pitchFamily="18" charset="0"/>
                <a:cs typeface="Myanmar3 Head" pitchFamily="18" charset="0"/>
              </a:rPr>
              <a:t>့်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yanmar3 Head" pitchFamily="18" charset="0"/>
                <a:cs typeface="Myanmar3 Head" pitchFamily="18" charset="0"/>
              </a:rPr>
              <a:t>ဆည်မြောင်းဝန်ကြီးဌာန</a:t>
            </a:r>
            <a:endParaRPr lang="en-US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yanmar3 Head" pitchFamily="18" charset="0"/>
              <a:cs typeface="Myanmar3 Head" pitchFamily="18" charset="0"/>
            </a:endParaRPr>
          </a:p>
          <a:p>
            <a:pPr algn="ctr"/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yanmar3 Head" pitchFamily="18" charset="0"/>
                <a:cs typeface="Myanmar3 Head" pitchFamily="18" charset="0"/>
              </a:rPr>
              <a:t>စိုက်ပျိုးရေးဦးစီးဌာန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yanmar3 Head" pitchFamily="18" charset="0"/>
              <a:cs typeface="Myanmar3 Head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133600"/>
            <a:ext cx="9144000" cy="2516073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  <a:effectLst>
            <a:outerShdw blurRad="50800" dist="38100" dir="10800000" algn="r" rotWithShape="0">
              <a:schemeClr val="tx1">
                <a:alpha val="40000"/>
              </a:scheme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chemeClr val="bg1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ဆန်စပါးတိုးတက်ထုတ်လုပ်ရ</a:t>
            </a:r>
            <a:r>
              <a:rPr lang="en-US" sz="3600" dirty="0" err="1" smtClean="0">
                <a:solidFill>
                  <a:schemeClr val="bg1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ေး</a:t>
            </a:r>
            <a:r>
              <a:rPr lang="en-US" sz="3600" dirty="0" smtClean="0">
                <a:solidFill>
                  <a:schemeClr val="bg1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အတွက</a:t>
            </a:r>
            <a:r>
              <a:rPr lang="en-US" sz="3600" dirty="0" smtClean="0">
                <a:solidFill>
                  <a:schemeClr val="bg1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်  </a:t>
            </a:r>
            <a:r>
              <a:rPr lang="en-US" sz="3600" dirty="0" err="1">
                <a:solidFill>
                  <a:schemeClr val="bg1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မျိုးစေ့ကဏ္ဍ</a:t>
            </a:r>
            <a:r>
              <a:rPr lang="en-US" sz="3600" dirty="0">
                <a:solidFill>
                  <a:schemeClr val="bg1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ဖွံဖြိုးရ</a:t>
            </a:r>
            <a:r>
              <a:rPr lang="en-US" sz="3600" dirty="0" err="1" smtClean="0">
                <a:solidFill>
                  <a:schemeClr val="bg1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ေး</a:t>
            </a:r>
            <a:r>
              <a:rPr lang="en-US" sz="3600" dirty="0" smtClean="0">
                <a:solidFill>
                  <a:schemeClr val="bg1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နှင</a:t>
            </a:r>
            <a:r>
              <a:rPr lang="en-US" sz="3600" dirty="0">
                <a:solidFill>
                  <a:schemeClr val="bg1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့် </a:t>
            </a:r>
            <a:r>
              <a:rPr lang="en-US" sz="3600" dirty="0" err="1">
                <a:solidFill>
                  <a:schemeClr val="bg1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ပုဂ္ဂလိက</a:t>
            </a:r>
            <a:r>
              <a:rPr lang="en-US" sz="3600" dirty="0">
                <a:solidFill>
                  <a:schemeClr val="bg1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ပ</a:t>
            </a:r>
            <a:r>
              <a:rPr lang="en-US" sz="3600" dirty="0" err="1" smtClean="0">
                <a:solidFill>
                  <a:schemeClr val="bg1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ါဝင</a:t>
            </a:r>
            <a:r>
              <a:rPr lang="en-US" sz="3600" dirty="0" err="1">
                <a:solidFill>
                  <a:schemeClr val="bg1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်မ</a:t>
            </a:r>
            <a:r>
              <a:rPr lang="en-US" sz="3600" dirty="0" err="1" smtClean="0">
                <a:solidFill>
                  <a:schemeClr val="bg1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ှုအား</a:t>
            </a:r>
            <a:r>
              <a:rPr lang="en-US" sz="3600" dirty="0" smtClean="0">
                <a:solidFill>
                  <a:schemeClr val="bg1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ဉပဒ</a:t>
            </a:r>
            <a:r>
              <a:rPr lang="en-US" sz="3600" dirty="0" err="1">
                <a:solidFill>
                  <a:schemeClr val="bg1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ေ</a:t>
            </a:r>
            <a:r>
              <a:rPr lang="en-US" sz="3600" dirty="0">
                <a:solidFill>
                  <a:schemeClr val="bg1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နည်းဉပဒေမ</a:t>
            </a:r>
            <a:r>
              <a:rPr lang="en-US" sz="3600" dirty="0" err="1" smtClean="0">
                <a:solidFill>
                  <a:schemeClr val="bg1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ျားနှင</a:t>
            </a:r>
            <a:r>
              <a:rPr lang="en-US" sz="3600" dirty="0" smtClean="0">
                <a:solidFill>
                  <a:schemeClr val="bg1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့် </a:t>
            </a:r>
            <a:r>
              <a:rPr lang="en-US" sz="3600" dirty="0" err="1">
                <a:solidFill>
                  <a:schemeClr val="bg1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ထောက်ပံ့ပေးခြင်း</a:t>
            </a:r>
            <a:endParaRPr lang="en-US" sz="3600" dirty="0">
              <a:solidFill>
                <a:schemeClr val="bg1"/>
              </a:solidFill>
              <a:latin typeface="Myanmar3" pitchFamily="18" charset="0"/>
              <a:ea typeface="Myanmar3" pitchFamily="18" charset="0"/>
              <a:cs typeface="Myanmar3" pitchFamily="18" charset="0"/>
            </a:endParaRPr>
          </a:p>
        </p:txBody>
      </p:sp>
      <p:pic>
        <p:nvPicPr>
          <p:cNvPr id="12" name="Picture 11" descr="Untitled-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28600"/>
            <a:ext cx="768409" cy="790575"/>
          </a:xfrm>
          <a:prstGeom prst="rect">
            <a:avLst/>
          </a:prstGeom>
        </p:spPr>
      </p:pic>
      <p:pic>
        <p:nvPicPr>
          <p:cNvPr id="10" name="Picture 9" descr="Untitled-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75591" y="304800"/>
            <a:ext cx="768409" cy="79057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550247" y="4876800"/>
            <a:ext cx="2085827" cy="14388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000" b="1" dirty="0" err="1" smtClean="0">
                <a:solidFill>
                  <a:schemeClr val="bg1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ဒေါက်တာရဲတင</a:t>
            </a:r>
            <a:r>
              <a:rPr lang="en-US" sz="2000" b="1" dirty="0" smtClean="0">
                <a:solidFill>
                  <a:schemeClr val="bg1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့်</a:t>
            </a:r>
            <a:r>
              <a:rPr lang="en-US" sz="2000" b="1" dirty="0" err="1" smtClean="0">
                <a:solidFill>
                  <a:schemeClr val="bg1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ထွန်း</a:t>
            </a:r>
            <a:endParaRPr lang="en-US" sz="2000" b="1" dirty="0" smtClean="0">
              <a:solidFill>
                <a:schemeClr val="bg1"/>
              </a:solidFill>
              <a:latin typeface="Myanmar3" pitchFamily="18" charset="0"/>
              <a:ea typeface="Myanmar3" pitchFamily="18" charset="0"/>
              <a:cs typeface="Myanmar3" pitchFamily="18" charset="0"/>
            </a:endParaRPr>
          </a:p>
          <a:p>
            <a:pPr lvl="0" algn="ctr">
              <a:lnSpc>
                <a:spcPct val="15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ညွှ</a:t>
            </a:r>
            <a:r>
              <a:rPr lang="en-US" sz="2000" b="1" dirty="0" err="1" smtClean="0">
                <a:solidFill>
                  <a:schemeClr val="bg1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န်ကြားရေးမှူးချုပ</a:t>
            </a:r>
            <a:r>
              <a:rPr lang="en-US" sz="2000" b="1" dirty="0" smtClean="0">
                <a:solidFill>
                  <a:schemeClr val="bg1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် </a:t>
            </a:r>
          </a:p>
          <a:p>
            <a:pPr lvl="0" algn="ctr">
              <a:lnSpc>
                <a:spcPct val="150000"/>
              </a:lnSpc>
            </a:pPr>
            <a:r>
              <a:rPr lang="en-US" sz="2000" b="1" dirty="0" err="1" smtClean="0">
                <a:solidFill>
                  <a:schemeClr val="bg1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စိုက်ပျိုးရေးဦးစီးဌာန</a:t>
            </a:r>
            <a:endParaRPr lang="en-US" sz="2000" b="1" dirty="0" smtClean="0">
              <a:solidFill>
                <a:schemeClr val="bg1"/>
              </a:solidFill>
              <a:latin typeface="Myanmar3" pitchFamily="18" charset="0"/>
              <a:ea typeface="Myanmar3" pitchFamily="18" charset="0"/>
              <a:cs typeface="Myanmar3" pitchFamily="18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FE8EA-D193-41BB-8E22-E54470098F1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77333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2747"/>
            <a:ext cx="8153400" cy="512565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2000" dirty="0" err="1">
                <a:solidFill>
                  <a:srgbClr val="0033CC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ရေရှည်တည်တံ့ခိုင်မြဲသော</a:t>
            </a:r>
            <a:r>
              <a:rPr lang="en-US" sz="2000" dirty="0">
                <a:solidFill>
                  <a:srgbClr val="0033CC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မျိုးစေ့လုပ်ငန်းရပ</a:t>
            </a:r>
            <a:r>
              <a:rPr lang="en-US" sz="2000" dirty="0">
                <a:solidFill>
                  <a:srgbClr val="0033CC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် (Seed Industry Development) </a:t>
            </a:r>
            <a:r>
              <a:rPr lang="en-US" sz="2000" dirty="0" err="1">
                <a:solidFill>
                  <a:srgbClr val="0033CC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တစ်ခုကို</a:t>
            </a:r>
            <a:r>
              <a:rPr lang="en-US" sz="2000" dirty="0">
                <a:solidFill>
                  <a:srgbClr val="0033CC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တည်ဆောက်နိုင်ရေး</a:t>
            </a:r>
            <a:r>
              <a:rPr lang="en-US" sz="2000" dirty="0">
                <a:solidFill>
                  <a:srgbClr val="0033CC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2000" dirty="0" err="1">
                <a:solidFill>
                  <a:srgbClr val="0033CC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ကူညီထောက်ပံ့ပေးနိုင်ရန</a:t>
            </a:r>
            <a:r>
              <a:rPr lang="en-US" sz="2000" dirty="0">
                <a:solidFill>
                  <a:srgbClr val="0033CC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် </a:t>
            </a:r>
            <a:endParaRPr lang="en-GB" sz="2000" dirty="0" smtClean="0">
              <a:solidFill>
                <a:srgbClr val="0033CC"/>
              </a:solidFill>
              <a:latin typeface="Myanmar3" pitchFamily="18" charset="0"/>
              <a:ea typeface="Myanmar3" pitchFamily="18" charset="0"/>
              <a:cs typeface="Myanmar3" pitchFamily="18" charset="0"/>
            </a:endParaRPr>
          </a:p>
          <a:p>
            <a:pPr marL="0" indent="0">
              <a:lnSpc>
                <a:spcPct val="150000"/>
              </a:lnSpc>
              <a:buClr>
                <a:srgbClr val="C00000"/>
              </a:buClr>
              <a:buNone/>
            </a:pPr>
            <a:r>
              <a:rPr lang="en-GB" sz="2000" i="1" dirty="0" err="1" smtClean="0">
                <a:solidFill>
                  <a:srgbClr val="7030A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မဟာဗျူဟာ</a:t>
            </a:r>
            <a:r>
              <a:rPr lang="en-GB" sz="2000" i="1" dirty="0" smtClean="0">
                <a:solidFill>
                  <a:srgbClr val="7030A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  </a:t>
            </a:r>
          </a:p>
          <a:p>
            <a:pPr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Ø"/>
            </a:pP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အဓ</a:t>
            </a:r>
            <a:r>
              <a:rPr lang="en-US" sz="2000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ိကသီးန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ှံဖြစ်သော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စပါး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 </a:t>
            </a:r>
            <a:r>
              <a:rPr lang="en-US" sz="2000" dirty="0">
                <a:latin typeface="Myanmar3" pitchFamily="18" charset="0"/>
                <a:ea typeface="Myanmar3" pitchFamily="18" charset="0"/>
                <a:cs typeface="Myanmar3" pitchFamily="18" charset="0"/>
              </a:rPr>
              <a:t>(CS) </a:t>
            </a:r>
            <a:r>
              <a:rPr lang="en-US" sz="2000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မျိုးစေ့မ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ျား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အ</a:t>
            </a:r>
            <a:r>
              <a:rPr lang="en-US" sz="2000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ား</a:t>
            </a:r>
            <a:r>
              <a:rPr lang="en-US" sz="2000" dirty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2000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ထုတ်လုပ်ရောင်းချရာတွင</a:t>
            </a:r>
            <a:r>
              <a:rPr lang="en-US" sz="2000" dirty="0">
                <a:latin typeface="Myanmar3" pitchFamily="18" charset="0"/>
                <a:ea typeface="Myanmar3" pitchFamily="18" charset="0"/>
                <a:cs typeface="Myanmar3" pitchFamily="18" charset="0"/>
              </a:rPr>
              <a:t>် </a:t>
            </a:r>
            <a:r>
              <a:rPr lang="en-US" sz="2000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ကျယ်ပျံ</a:t>
            </a:r>
            <a:r>
              <a:rPr lang="en-US" sz="2000" dirty="0">
                <a:latin typeface="Myanmar3" pitchFamily="18" charset="0"/>
                <a:ea typeface="Myanmar3" pitchFamily="18" charset="0"/>
                <a:cs typeface="Myanmar3" pitchFamily="18" charset="0"/>
              </a:rPr>
              <a:t>့ </a:t>
            </a:r>
            <a:r>
              <a:rPr lang="en-US" sz="2000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ခိုင်မာစေရန</a:t>
            </a:r>
            <a:r>
              <a:rPr lang="en-US" sz="2000" dirty="0">
                <a:latin typeface="Myanmar3" pitchFamily="18" charset="0"/>
                <a:ea typeface="Myanmar3" pitchFamily="18" charset="0"/>
                <a:cs typeface="Myanmar3" pitchFamily="18" charset="0"/>
              </a:rPr>
              <a:t>် </a:t>
            </a:r>
            <a:r>
              <a:rPr lang="en-US" sz="2000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ပုဂ္ဂလိ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ကမ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ှ ပူးပေါင်းပါ၀င်ရေး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ကြိုးပမ်းခြင်း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(၄-၃)</a:t>
            </a:r>
          </a:p>
          <a:p>
            <a:pPr marL="457200" lvl="0" indent="-404813"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Ø"/>
            </a:pPr>
            <a:r>
              <a:rPr lang="en-US" sz="2000" dirty="0">
                <a:latin typeface="Myanmar3" pitchFamily="18" charset="0"/>
                <a:ea typeface="Myanmar3" pitchFamily="18" charset="0"/>
                <a:cs typeface="Myanmar3" pitchFamily="18" charset="0"/>
              </a:rPr>
              <a:t>C.S </a:t>
            </a:r>
            <a:r>
              <a:rPr lang="en-US" sz="2000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သာမက</a:t>
            </a:r>
            <a:r>
              <a:rPr lang="en-US" sz="2000" dirty="0">
                <a:latin typeface="Myanmar3" pitchFamily="18" charset="0"/>
                <a:ea typeface="Myanmar3" pitchFamily="18" charset="0"/>
                <a:cs typeface="Myanmar3" pitchFamily="18" charset="0"/>
              </a:rPr>
              <a:t> F.S, R.S </a:t>
            </a:r>
            <a:r>
              <a:rPr lang="en-US" sz="2000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ထုတ်လုပ်မှုများကိုပ</a:t>
            </a:r>
            <a:r>
              <a:rPr lang="en-US" sz="2000" dirty="0">
                <a:latin typeface="Myanmar3" pitchFamily="18" charset="0"/>
                <a:ea typeface="Myanmar3" pitchFamily="18" charset="0"/>
                <a:cs typeface="Myanmar3" pitchFamily="18" charset="0"/>
              </a:rPr>
              <a:t>ါ </a:t>
            </a:r>
            <a:r>
              <a:rPr lang="en-US" sz="2000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ပုဂ္ဂလိကမ</a:t>
            </a:r>
            <a:r>
              <a:rPr lang="en-US" sz="2000" dirty="0">
                <a:latin typeface="Myanmar3" pitchFamily="18" charset="0"/>
                <a:ea typeface="Myanmar3" pitchFamily="18" charset="0"/>
                <a:cs typeface="Myanmar3" pitchFamily="18" charset="0"/>
              </a:rPr>
              <a:t>ှ </a:t>
            </a:r>
            <a:r>
              <a:rPr lang="en-US" sz="2000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စိတ်ဝင်စားစေရန</a:t>
            </a:r>
            <a:r>
              <a:rPr lang="en-US" sz="2000" dirty="0">
                <a:latin typeface="Myanmar3" pitchFamily="18" charset="0"/>
                <a:ea typeface="Myanmar3" pitchFamily="18" charset="0"/>
                <a:cs typeface="Myanmar3" pitchFamily="18" charset="0"/>
              </a:rPr>
              <a:t>် </a:t>
            </a:r>
            <a:r>
              <a:rPr lang="en-US" sz="2000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ပြုလုပ်ပေး</a:t>
            </a:r>
            <a:r>
              <a:rPr lang="en-US" sz="2000" dirty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2000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ခြင်းနှင</a:t>
            </a:r>
            <a:r>
              <a:rPr lang="en-US" sz="2000" dirty="0">
                <a:latin typeface="Myanmar3" pitchFamily="18" charset="0"/>
                <a:ea typeface="Myanmar3" pitchFamily="18" charset="0"/>
                <a:cs typeface="Myanmar3" pitchFamily="18" charset="0"/>
              </a:rPr>
              <a:t>့်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နည်းပညာ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အခ</a:t>
            </a:r>
            <a:r>
              <a:rPr lang="en-US" sz="2000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ြေခံအချက်အလက်များအား</a:t>
            </a:r>
            <a:r>
              <a:rPr lang="en-US" sz="2000" dirty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2000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ပုဂ္ဂလိကကဏ္ဍသို</a:t>
            </a:r>
            <a:r>
              <a:rPr lang="en-US" sz="2000" dirty="0">
                <a:latin typeface="Myanmar3" pitchFamily="18" charset="0"/>
                <a:ea typeface="Myanmar3" pitchFamily="18" charset="0"/>
                <a:cs typeface="Myanmar3" pitchFamily="18" charset="0"/>
              </a:rPr>
              <a:t>့ </a:t>
            </a:r>
            <a:r>
              <a:rPr lang="en-US" sz="2000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လက်ဆင</a:t>
            </a:r>
            <a:r>
              <a:rPr lang="en-US" sz="2000" dirty="0">
                <a:latin typeface="Myanmar3" pitchFamily="18" charset="0"/>
                <a:ea typeface="Myanmar3" pitchFamily="18" charset="0"/>
                <a:cs typeface="Myanmar3" pitchFamily="18" charset="0"/>
              </a:rPr>
              <a:t>့်</a:t>
            </a:r>
            <a:r>
              <a:rPr lang="en-US" sz="2000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ကမ်းပေးခြင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်း</a:t>
            </a:r>
            <a:r>
              <a:rPr lang="en-GB" sz="2000" i="1" dirty="0">
                <a:solidFill>
                  <a:srgbClr val="C0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GB" sz="2000" i="1" dirty="0" smtClean="0">
                <a:solidFill>
                  <a:srgbClr val="C0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(၄-၄) </a:t>
            </a:r>
          </a:p>
          <a:p>
            <a:pPr marL="339725" lvl="0" indent="-287338"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Ø"/>
            </a:pP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မ</a:t>
            </a:r>
            <a:r>
              <a:rPr lang="en-US" sz="2000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ျိုးစေ့ထုတ်အဆင</a:t>
            </a:r>
            <a:r>
              <a:rPr lang="en-US" sz="2000" dirty="0">
                <a:latin typeface="Myanmar3" pitchFamily="18" charset="0"/>
                <a:ea typeface="Myanmar3" pitchFamily="18" charset="0"/>
                <a:cs typeface="Myanmar3" pitchFamily="18" charset="0"/>
              </a:rPr>
              <a:t>့်</a:t>
            </a:r>
            <a:r>
              <a:rPr lang="en-US" sz="2000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အားလုံးတွင</a:t>
            </a:r>
            <a:r>
              <a:rPr lang="en-US" sz="2000" dirty="0">
                <a:latin typeface="Myanmar3" pitchFamily="18" charset="0"/>
                <a:ea typeface="Myanmar3" pitchFamily="18" charset="0"/>
                <a:cs typeface="Myanmar3" pitchFamily="18" charset="0"/>
              </a:rPr>
              <a:t>် </a:t>
            </a:r>
            <a:r>
              <a:rPr lang="en-US" sz="2000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အစိုးရကဏ္ဍအား</a:t>
            </a:r>
            <a:r>
              <a:rPr lang="en-US" sz="2000" dirty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2000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လျော့ချပြီး</a:t>
            </a:r>
            <a:r>
              <a:rPr lang="en-US" sz="2000" dirty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2000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ပုဂ္ဂလိကမ</a:t>
            </a:r>
            <a:r>
              <a:rPr lang="en-US" sz="2000" dirty="0">
                <a:latin typeface="Myanmar3" pitchFamily="18" charset="0"/>
                <a:ea typeface="Myanmar3" pitchFamily="18" charset="0"/>
                <a:cs typeface="Myanmar3" pitchFamily="18" charset="0"/>
              </a:rPr>
              <a:t>ှ </a:t>
            </a:r>
            <a:r>
              <a:rPr lang="en-US" sz="2000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ပိုမိုပူးပေါင်းပါဝင်စေရန</a:t>
            </a:r>
            <a:r>
              <a:rPr lang="en-US" sz="2000" dirty="0">
                <a:latin typeface="Myanmar3" pitchFamily="18" charset="0"/>
                <a:ea typeface="Myanmar3" pitchFamily="18" charset="0"/>
                <a:cs typeface="Myanmar3" pitchFamily="18" charset="0"/>
              </a:rPr>
              <a:t>် </a:t>
            </a:r>
            <a:r>
              <a:rPr lang="en-US" sz="2000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ဆောင်ရွက်ခြင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်း</a:t>
            </a:r>
            <a:r>
              <a:rPr lang="en-US" sz="2000" dirty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(၄-၅) </a:t>
            </a:r>
            <a:endParaRPr lang="en-US" sz="2000" dirty="0">
              <a:latin typeface="Myanmar3" pitchFamily="18" charset="0"/>
              <a:ea typeface="Myanmar3" pitchFamily="18" charset="0"/>
              <a:cs typeface="Myanmar3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614916"/>
            <a:ext cx="80772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700" b="1" i="1" u="sng" dirty="0" smtClean="0">
                <a:solidFill>
                  <a:srgbClr val="7030A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2700" b="1" i="1" u="sng" dirty="0" err="1" smtClean="0">
                <a:solidFill>
                  <a:srgbClr val="7030A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မျိုးစေ့မူဝါဒ</a:t>
            </a:r>
            <a:endParaRPr lang="en-US" sz="2700" b="1" i="1" u="sng" dirty="0" smtClean="0">
              <a:solidFill>
                <a:srgbClr val="7030A0"/>
              </a:solidFill>
              <a:latin typeface="Myanmar3" pitchFamily="18" charset="0"/>
              <a:ea typeface="Myanmar3" pitchFamily="18" charset="0"/>
              <a:cs typeface="Myanmar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FE8EA-D193-41BB-8E22-E54470098F13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147935"/>
            <a:ext cx="807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 b="1" i="1" u="sng" dirty="0" err="1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ပြဌာန်းထားသော</a:t>
            </a:r>
            <a:r>
              <a:rPr lang="en-US" sz="2400" b="1" i="1" u="sng" dirty="0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  </a:t>
            </a:r>
            <a:r>
              <a:rPr lang="en-US" sz="2400" b="1" i="1" u="sng" dirty="0" err="1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မူဝါဒ</a:t>
            </a:r>
            <a:r>
              <a:rPr lang="en-US" sz="2400" b="1" i="1" u="sng" dirty="0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၊ </a:t>
            </a:r>
            <a:r>
              <a:rPr lang="en-US" sz="2400" b="1" i="1" u="sng" dirty="0" err="1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ဉပဒေများနှင</a:t>
            </a:r>
            <a:r>
              <a:rPr lang="en-US" sz="2400" b="1" i="1" u="sng" dirty="0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့် </a:t>
            </a:r>
            <a:r>
              <a:rPr lang="en-US" sz="2400" b="1" i="1" u="sng" dirty="0" err="1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ပုဂ္ဂလိက</a:t>
            </a:r>
            <a:r>
              <a:rPr lang="en-US" sz="2400" b="1" i="1" u="sng" dirty="0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2400" b="1" i="1" u="sng" dirty="0" err="1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အပေ</a:t>
            </a:r>
            <a:r>
              <a:rPr lang="en-US" sz="2400" b="1" i="1" u="sng" dirty="0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ါ် </a:t>
            </a:r>
            <a:r>
              <a:rPr lang="en-US" sz="2400" b="1" i="1" u="sng" dirty="0" err="1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အားပေးမှု</a:t>
            </a:r>
            <a:r>
              <a:rPr lang="en-US" sz="2400" b="1" i="1" u="sng" dirty="0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98459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6182824"/>
              </p:ext>
            </p:extLst>
          </p:nvPr>
        </p:nvGraphicFramePr>
        <p:xfrm>
          <a:off x="609600" y="914400"/>
          <a:ext cx="8077200" cy="5745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3205942"/>
                <a:gridCol w="1786380"/>
                <a:gridCol w="2399078"/>
              </a:tblGrid>
              <a:tr h="675733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latin typeface="Myanmar3" pitchFamily="18" charset="0"/>
                          <a:ea typeface="Myanmar3" pitchFamily="18" charset="0"/>
                          <a:cs typeface="Myanmar3" pitchFamily="18" charset="0"/>
                        </a:rPr>
                        <a:t>စဉ</a:t>
                      </a:r>
                      <a:r>
                        <a:rPr lang="en-US" sz="1600" b="1" dirty="0" smtClean="0">
                          <a:latin typeface="Myanmar3" pitchFamily="18" charset="0"/>
                          <a:ea typeface="Myanmar3" pitchFamily="18" charset="0"/>
                          <a:cs typeface="Myanmar3" pitchFamily="18" charset="0"/>
                        </a:rPr>
                        <a:t>်</a:t>
                      </a:r>
                      <a:endParaRPr lang="en-US" sz="1600" b="1" dirty="0">
                        <a:latin typeface="Myanmar3" pitchFamily="18" charset="0"/>
                        <a:ea typeface="Myanmar3" pitchFamily="18" charset="0"/>
                        <a:cs typeface="Myanmar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latin typeface="Myanmar3" pitchFamily="18" charset="0"/>
                          <a:ea typeface="Myanmar3" pitchFamily="18" charset="0"/>
                          <a:cs typeface="Myanmar3" pitchFamily="18" charset="0"/>
                        </a:rPr>
                        <a:t>ဉပဒေ</a:t>
                      </a:r>
                      <a:endParaRPr lang="en-US" sz="1600" b="1" dirty="0">
                        <a:latin typeface="Myanmar3" pitchFamily="18" charset="0"/>
                        <a:ea typeface="Myanmar3" pitchFamily="18" charset="0"/>
                        <a:cs typeface="Myanmar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latin typeface="Myanmar3" pitchFamily="18" charset="0"/>
                          <a:ea typeface="Myanmar3" pitchFamily="18" charset="0"/>
                          <a:cs typeface="Myanmar3" pitchFamily="18" charset="0"/>
                        </a:rPr>
                        <a:t>ရေးဆွဲသော</a:t>
                      </a:r>
                      <a:r>
                        <a:rPr lang="en-US" sz="1600" b="1" baseline="0" dirty="0" smtClean="0">
                          <a:latin typeface="Myanmar3" pitchFamily="18" charset="0"/>
                          <a:ea typeface="Myanmar3" pitchFamily="18" charset="0"/>
                          <a:cs typeface="Myanmar3" pitchFamily="18" charset="0"/>
                        </a:rPr>
                        <a:t> </a:t>
                      </a:r>
                      <a:r>
                        <a:rPr lang="en-US" sz="1600" b="1" baseline="0" dirty="0" err="1" smtClean="0">
                          <a:latin typeface="Myanmar3" pitchFamily="18" charset="0"/>
                          <a:ea typeface="Myanmar3" pitchFamily="18" charset="0"/>
                          <a:cs typeface="Myanmar3" pitchFamily="18" charset="0"/>
                        </a:rPr>
                        <a:t>ဌာန</a:t>
                      </a:r>
                      <a:endParaRPr lang="en-US" sz="1600" b="1" dirty="0">
                        <a:latin typeface="Myanmar3" pitchFamily="18" charset="0"/>
                        <a:ea typeface="Myanmar3" pitchFamily="18" charset="0"/>
                        <a:cs typeface="Myanmar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latin typeface="Myanmar3" pitchFamily="18" charset="0"/>
                          <a:ea typeface="Myanmar3" pitchFamily="18" charset="0"/>
                          <a:cs typeface="Myanmar3" pitchFamily="18" charset="0"/>
                        </a:rPr>
                        <a:t>အခြေနေ</a:t>
                      </a:r>
                      <a:endParaRPr lang="en-US" sz="1600" b="1" dirty="0">
                        <a:latin typeface="Myanmar3" pitchFamily="18" charset="0"/>
                        <a:ea typeface="Myanmar3" pitchFamily="18" charset="0"/>
                        <a:cs typeface="Myanmar3" pitchFamily="18" charset="0"/>
                      </a:endParaRPr>
                    </a:p>
                  </a:txBody>
                  <a:tcPr anchor="ctr"/>
                </a:tc>
              </a:tr>
              <a:tr h="675733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Myanmar3" pitchFamily="18" charset="0"/>
                          <a:ea typeface="Myanmar3" pitchFamily="18" charset="0"/>
                          <a:cs typeface="Myanmar3" pitchFamily="18" charset="0"/>
                        </a:rPr>
                        <a:t>၁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Myanmar3" pitchFamily="18" charset="0"/>
                        <a:ea typeface="Myanmar3" pitchFamily="18" charset="0"/>
                        <a:cs typeface="Myanmar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rgbClr val="7030A0"/>
                        </a:buClr>
                        <a:buSzPct val="80000"/>
                        <a:buFont typeface="Wingdings" pitchFamily="2" charset="2"/>
                        <a:buNone/>
                      </a:pPr>
                      <a:r>
                        <a:rPr lang="en-US" sz="1600" dirty="0" err="1" smtClean="0">
                          <a:latin typeface="Myanmar3" pitchFamily="18" charset="0"/>
                          <a:ea typeface="Myanmar3" pitchFamily="18" charset="0"/>
                          <a:cs typeface="Myanmar3" pitchFamily="18" charset="0"/>
                        </a:rPr>
                        <a:t>မျိုးစေ့ဉပဒေ</a:t>
                      </a:r>
                      <a:endParaRPr lang="en-US" sz="1600" dirty="0" smtClean="0">
                        <a:latin typeface="Myanmar3" pitchFamily="18" charset="0"/>
                        <a:ea typeface="Myanmar3" pitchFamily="18" charset="0"/>
                        <a:cs typeface="Myanmar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C00000"/>
                          </a:solidFill>
                          <a:latin typeface="Myanmar3" pitchFamily="18" charset="0"/>
                          <a:ea typeface="Myanmar3" pitchFamily="18" charset="0"/>
                          <a:cs typeface="Myanmar3" pitchFamily="18" charset="0"/>
                        </a:rPr>
                        <a:t>လယ</a:t>
                      </a:r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Myanmar3" pitchFamily="18" charset="0"/>
                          <a:ea typeface="Myanmar3" pitchFamily="18" charset="0"/>
                          <a:cs typeface="Myanmar3" pitchFamily="18" charset="0"/>
                        </a:rPr>
                        <a:t>်/</a:t>
                      </a:r>
                      <a:r>
                        <a:rPr lang="en-US" sz="1600" b="1" dirty="0" err="1" smtClean="0">
                          <a:solidFill>
                            <a:srgbClr val="C00000"/>
                          </a:solidFill>
                          <a:latin typeface="Myanmar3" pitchFamily="18" charset="0"/>
                          <a:ea typeface="Myanmar3" pitchFamily="18" charset="0"/>
                          <a:cs typeface="Myanmar3" pitchFamily="18" charset="0"/>
                        </a:rPr>
                        <a:t>ဆည</a:t>
                      </a:r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Myanmar3" pitchFamily="18" charset="0"/>
                          <a:ea typeface="Myanmar3" pitchFamily="18" charset="0"/>
                          <a:cs typeface="Myanmar3" pitchFamily="18" charset="0"/>
                        </a:rPr>
                        <a:t>်</a:t>
                      </a:r>
                      <a:r>
                        <a:rPr lang="en-US" sz="1600" b="1" baseline="0" dirty="0" smtClean="0">
                          <a:solidFill>
                            <a:srgbClr val="C00000"/>
                          </a:solidFill>
                          <a:latin typeface="Myanmar3" pitchFamily="18" charset="0"/>
                          <a:ea typeface="Myanmar3" pitchFamily="18" charset="0"/>
                          <a:cs typeface="Myanmar3" pitchFamily="18" charset="0"/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C00000"/>
                          </a:solidFill>
                          <a:latin typeface="Myanmar3" pitchFamily="18" charset="0"/>
                          <a:ea typeface="Myanmar3" pitchFamily="18" charset="0"/>
                          <a:cs typeface="Myanmar3" pitchFamily="18" charset="0"/>
                        </a:rPr>
                        <a:t>ဝန်ကြီးဌာန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Myanmar3" pitchFamily="18" charset="0"/>
                        <a:ea typeface="Myanmar3" pitchFamily="18" charset="0"/>
                        <a:cs typeface="Myanmar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Myanmar3" pitchFamily="18" charset="0"/>
                          <a:ea typeface="Myanmar3" pitchFamily="18" charset="0"/>
                          <a:cs typeface="Myanmar3" pitchFamily="18" charset="0"/>
                        </a:rPr>
                        <a:t>၂၀၁၁ 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latin typeface="Myanmar3" pitchFamily="18" charset="0"/>
                          <a:ea typeface="Myanmar3" pitchFamily="18" charset="0"/>
                          <a:cs typeface="Myanmar3" pitchFamily="18" charset="0"/>
                        </a:rPr>
                        <a:t>တွင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Myanmar3" pitchFamily="18" charset="0"/>
                          <a:ea typeface="Myanmar3" pitchFamily="18" charset="0"/>
                          <a:cs typeface="Myanmar3" pitchFamily="18" charset="0"/>
                        </a:rPr>
                        <a:t>် 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  <a:latin typeface="Myanmar3" pitchFamily="18" charset="0"/>
                          <a:ea typeface="Myanmar3" pitchFamily="18" charset="0"/>
                          <a:cs typeface="Myanmar3" pitchFamily="18" charset="0"/>
                        </a:rPr>
                        <a:t>ပြဌာန်း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Myanmar3" pitchFamily="18" charset="0"/>
                        <a:ea typeface="Myanmar3" pitchFamily="18" charset="0"/>
                        <a:cs typeface="Myanmar3" pitchFamily="18" charset="0"/>
                      </a:endParaRPr>
                    </a:p>
                  </a:txBody>
                  <a:tcPr/>
                </a:tc>
              </a:tr>
              <a:tr h="675733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Myanmar3" pitchFamily="18" charset="0"/>
                          <a:ea typeface="Myanmar3" pitchFamily="18" charset="0"/>
                          <a:cs typeface="Myanmar3" pitchFamily="18" charset="0"/>
                        </a:rPr>
                        <a:t>၂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Myanmar3" pitchFamily="18" charset="0"/>
                        <a:ea typeface="Myanmar3" pitchFamily="18" charset="0"/>
                        <a:cs typeface="Myanmar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rgbClr val="7030A0"/>
                        </a:buClr>
                        <a:buSzPct val="80000"/>
                        <a:buFont typeface="Wingdings" pitchFamily="2" charset="2"/>
                        <a:buNone/>
                      </a:pPr>
                      <a:r>
                        <a:rPr lang="en-US" sz="1600" dirty="0" err="1" smtClean="0">
                          <a:latin typeface="Myanmar3" pitchFamily="18" charset="0"/>
                          <a:ea typeface="Myanmar3" pitchFamily="18" charset="0"/>
                          <a:cs typeface="Myanmar3" pitchFamily="18" charset="0"/>
                        </a:rPr>
                        <a:t>အပင်မျိုးသစ</a:t>
                      </a:r>
                      <a:r>
                        <a:rPr lang="en-US" sz="1600" dirty="0" smtClean="0">
                          <a:latin typeface="Myanmar3" pitchFamily="18" charset="0"/>
                          <a:ea typeface="Myanmar3" pitchFamily="18" charset="0"/>
                          <a:cs typeface="Myanmar3" pitchFamily="18" charset="0"/>
                        </a:rPr>
                        <a:t>် </a:t>
                      </a:r>
                      <a:r>
                        <a:rPr lang="en-US" sz="1600" dirty="0" err="1" smtClean="0">
                          <a:latin typeface="Myanmar3" pitchFamily="18" charset="0"/>
                          <a:ea typeface="Myanmar3" pitchFamily="18" charset="0"/>
                          <a:cs typeface="Myanmar3" pitchFamily="18" charset="0"/>
                        </a:rPr>
                        <a:t>ကာကွယ</a:t>
                      </a:r>
                      <a:r>
                        <a:rPr lang="en-US" sz="1600" dirty="0" smtClean="0">
                          <a:latin typeface="Myanmar3" pitchFamily="18" charset="0"/>
                          <a:ea typeface="Myanmar3" pitchFamily="18" charset="0"/>
                          <a:cs typeface="Myanmar3" pitchFamily="18" charset="0"/>
                        </a:rPr>
                        <a:t>် </a:t>
                      </a:r>
                      <a:r>
                        <a:rPr lang="en-US" sz="1600" dirty="0" err="1" smtClean="0">
                          <a:latin typeface="Myanmar3" pitchFamily="18" charset="0"/>
                          <a:ea typeface="Myanmar3" pitchFamily="18" charset="0"/>
                          <a:cs typeface="Myanmar3" pitchFamily="18" charset="0"/>
                        </a:rPr>
                        <a:t>ရေး</a:t>
                      </a:r>
                      <a:r>
                        <a:rPr lang="en-US" sz="1600" dirty="0" smtClean="0">
                          <a:latin typeface="Myanmar3" pitchFamily="18" charset="0"/>
                          <a:ea typeface="Myanmar3" pitchFamily="18" charset="0"/>
                          <a:cs typeface="Myanmar3" pitchFamily="18" charset="0"/>
                        </a:rPr>
                        <a:t> </a:t>
                      </a:r>
                      <a:r>
                        <a:rPr lang="en-US" sz="1600" dirty="0" err="1" smtClean="0">
                          <a:latin typeface="Myanmar3" pitchFamily="18" charset="0"/>
                          <a:ea typeface="Myanmar3" pitchFamily="18" charset="0"/>
                          <a:cs typeface="Myanmar3" pitchFamily="18" charset="0"/>
                        </a:rPr>
                        <a:t>ဉပဒေ</a:t>
                      </a:r>
                      <a:endParaRPr lang="en-US" sz="1600" dirty="0" smtClean="0">
                        <a:latin typeface="Myanmar3" pitchFamily="18" charset="0"/>
                        <a:ea typeface="Myanmar3" pitchFamily="18" charset="0"/>
                        <a:cs typeface="Myanmar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mtClean="0">
                          <a:solidFill>
                            <a:srgbClr val="C00000"/>
                          </a:solidFill>
                          <a:latin typeface="Myanmar3" pitchFamily="18" charset="0"/>
                          <a:ea typeface="Myanmar3" pitchFamily="18" charset="0"/>
                          <a:cs typeface="Myanmar3" pitchFamily="18" charset="0"/>
                        </a:rPr>
                        <a:t>လယ်/ဆည်</a:t>
                      </a:r>
                      <a:r>
                        <a:rPr lang="en-US" sz="1600" b="1" baseline="0" smtClean="0">
                          <a:solidFill>
                            <a:srgbClr val="C00000"/>
                          </a:solidFill>
                          <a:latin typeface="Myanmar3" pitchFamily="18" charset="0"/>
                          <a:ea typeface="Myanmar3" pitchFamily="18" charset="0"/>
                          <a:cs typeface="Myanmar3" pitchFamily="18" charset="0"/>
                        </a:rPr>
                        <a:t> ဝန်ကြီးဌာန</a:t>
                      </a:r>
                      <a:endParaRPr lang="en-US" sz="1600" b="1" dirty="0" smtClean="0">
                        <a:solidFill>
                          <a:srgbClr val="C00000"/>
                        </a:solidFill>
                        <a:latin typeface="Myanmar3" pitchFamily="18" charset="0"/>
                        <a:ea typeface="Myanmar3" pitchFamily="18" charset="0"/>
                        <a:cs typeface="Myanmar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Myanmar3" pitchFamily="18" charset="0"/>
                          <a:ea typeface="Myanmar3" pitchFamily="18" charset="0"/>
                          <a:cs typeface="Myanmar3" pitchFamily="18" charset="0"/>
                        </a:rPr>
                        <a:t>၂၀၁၆ </a:t>
                      </a:r>
                      <a:r>
                        <a:rPr lang="en-US" sz="1600" b="0" dirty="0" err="1" smtClean="0">
                          <a:latin typeface="Myanmar3" pitchFamily="18" charset="0"/>
                          <a:ea typeface="Myanmar3" pitchFamily="18" charset="0"/>
                          <a:cs typeface="Myanmar3" pitchFamily="18" charset="0"/>
                        </a:rPr>
                        <a:t>တွင</a:t>
                      </a:r>
                      <a:r>
                        <a:rPr lang="en-US" sz="1600" b="0" dirty="0" smtClean="0">
                          <a:latin typeface="Myanmar3" pitchFamily="18" charset="0"/>
                          <a:ea typeface="Myanmar3" pitchFamily="18" charset="0"/>
                          <a:cs typeface="Myanmar3" pitchFamily="18" charset="0"/>
                        </a:rPr>
                        <a:t>် </a:t>
                      </a:r>
                      <a:r>
                        <a:rPr lang="en-US" sz="1600" b="0" dirty="0" err="1" smtClean="0">
                          <a:latin typeface="Myanmar3" pitchFamily="18" charset="0"/>
                          <a:ea typeface="Myanmar3" pitchFamily="18" charset="0"/>
                          <a:cs typeface="Myanmar3" pitchFamily="18" charset="0"/>
                        </a:rPr>
                        <a:t>ပြဌာန်း</a:t>
                      </a:r>
                      <a:endParaRPr lang="en-US" sz="1600" b="0" dirty="0">
                        <a:latin typeface="Myanmar3" pitchFamily="18" charset="0"/>
                        <a:ea typeface="Myanmar3" pitchFamily="18" charset="0"/>
                        <a:cs typeface="Myanmar3" pitchFamily="18" charset="0"/>
                      </a:endParaRPr>
                    </a:p>
                  </a:txBody>
                  <a:tcPr/>
                </a:tc>
              </a:tr>
              <a:tr h="815074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Myanmar3" pitchFamily="18" charset="0"/>
                          <a:ea typeface="Myanmar3" pitchFamily="18" charset="0"/>
                          <a:cs typeface="Myanmar3" pitchFamily="18" charset="0"/>
                        </a:rPr>
                        <a:t>၃</a:t>
                      </a:r>
                      <a:endParaRPr lang="en-US" sz="1600" b="0" dirty="0">
                        <a:latin typeface="Myanmar3" pitchFamily="18" charset="0"/>
                        <a:ea typeface="Myanmar3" pitchFamily="18" charset="0"/>
                        <a:cs typeface="Myanmar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rgbClr val="7030A0"/>
                        </a:buClr>
                        <a:buSzPct val="80000"/>
                        <a:buFont typeface="Wingdings" pitchFamily="2" charset="2"/>
                        <a:buNone/>
                      </a:pPr>
                      <a:r>
                        <a:rPr lang="en-US" sz="1600" dirty="0" err="1" smtClean="0">
                          <a:latin typeface="Myanmar3" pitchFamily="18" charset="0"/>
                          <a:ea typeface="Myanmar3" pitchFamily="18" charset="0"/>
                          <a:cs typeface="Myanmar3" pitchFamily="18" charset="0"/>
                        </a:rPr>
                        <a:t>တောင်သူလယ်သမား</a:t>
                      </a:r>
                      <a:r>
                        <a:rPr lang="en-US" sz="1600" dirty="0" smtClean="0">
                          <a:latin typeface="Myanmar3" pitchFamily="18" charset="0"/>
                          <a:ea typeface="Myanmar3" pitchFamily="18" charset="0"/>
                          <a:cs typeface="Myanmar3" pitchFamily="18" charset="0"/>
                        </a:rPr>
                        <a:t> </a:t>
                      </a:r>
                      <a:r>
                        <a:rPr lang="en-US" sz="1600" dirty="0" err="1" smtClean="0">
                          <a:latin typeface="Myanmar3" pitchFamily="18" charset="0"/>
                          <a:ea typeface="Myanmar3" pitchFamily="18" charset="0"/>
                          <a:cs typeface="Myanmar3" pitchFamily="18" charset="0"/>
                        </a:rPr>
                        <a:t>အခွင</a:t>
                      </a:r>
                      <a:r>
                        <a:rPr lang="en-US" sz="1600" dirty="0" smtClean="0">
                          <a:latin typeface="Myanmar3" pitchFamily="18" charset="0"/>
                          <a:ea typeface="Myanmar3" pitchFamily="18" charset="0"/>
                          <a:cs typeface="Myanmar3" pitchFamily="18" charset="0"/>
                        </a:rPr>
                        <a:t>့်</a:t>
                      </a:r>
                      <a:r>
                        <a:rPr lang="en-US" sz="1600" dirty="0" err="1" smtClean="0">
                          <a:latin typeface="Myanmar3" pitchFamily="18" charset="0"/>
                          <a:ea typeface="Myanmar3" pitchFamily="18" charset="0"/>
                          <a:cs typeface="Myanmar3" pitchFamily="18" charset="0"/>
                        </a:rPr>
                        <a:t>အရေး</a:t>
                      </a:r>
                      <a:r>
                        <a:rPr lang="en-US" sz="1600" dirty="0" smtClean="0">
                          <a:latin typeface="Myanmar3" pitchFamily="18" charset="0"/>
                          <a:ea typeface="Myanmar3" pitchFamily="18" charset="0"/>
                          <a:cs typeface="Myanmar3" pitchFamily="18" charset="0"/>
                        </a:rPr>
                        <a:t> </a:t>
                      </a:r>
                      <a:r>
                        <a:rPr lang="en-US" sz="1600" dirty="0" err="1" smtClean="0">
                          <a:latin typeface="Myanmar3" pitchFamily="18" charset="0"/>
                          <a:ea typeface="Myanmar3" pitchFamily="18" charset="0"/>
                          <a:cs typeface="Myanmar3" pitchFamily="18" charset="0"/>
                        </a:rPr>
                        <a:t>ကာကွယ်ရေး</a:t>
                      </a:r>
                      <a:r>
                        <a:rPr lang="en-US" sz="1600" dirty="0" smtClean="0">
                          <a:latin typeface="Myanmar3" pitchFamily="18" charset="0"/>
                          <a:ea typeface="Myanmar3" pitchFamily="18" charset="0"/>
                          <a:cs typeface="Myanmar3" pitchFamily="18" charset="0"/>
                        </a:rPr>
                        <a:t> </a:t>
                      </a:r>
                      <a:r>
                        <a:rPr lang="en-US" sz="1600" dirty="0" err="1" smtClean="0">
                          <a:latin typeface="Myanmar3" pitchFamily="18" charset="0"/>
                          <a:ea typeface="Myanmar3" pitchFamily="18" charset="0"/>
                          <a:cs typeface="Myanmar3" pitchFamily="18" charset="0"/>
                        </a:rPr>
                        <a:t>နှင</a:t>
                      </a:r>
                      <a:r>
                        <a:rPr lang="en-US" sz="1600" dirty="0" smtClean="0">
                          <a:latin typeface="Myanmar3" pitchFamily="18" charset="0"/>
                          <a:ea typeface="Myanmar3" pitchFamily="18" charset="0"/>
                          <a:cs typeface="Myanmar3" pitchFamily="18" charset="0"/>
                        </a:rPr>
                        <a:t>့် </a:t>
                      </a:r>
                      <a:r>
                        <a:rPr lang="en-US" sz="1600" dirty="0" err="1" smtClean="0">
                          <a:latin typeface="Myanmar3" pitchFamily="18" charset="0"/>
                          <a:ea typeface="Myanmar3" pitchFamily="18" charset="0"/>
                          <a:cs typeface="Myanmar3" pitchFamily="18" charset="0"/>
                        </a:rPr>
                        <a:t>အကျိုးစီးပွားမ</a:t>
                      </a:r>
                      <a:r>
                        <a:rPr lang="en-US" sz="1600" dirty="0" smtClean="0">
                          <a:latin typeface="Myanmar3" pitchFamily="18" charset="0"/>
                          <a:ea typeface="Myanmar3" pitchFamily="18" charset="0"/>
                          <a:cs typeface="Myanmar3" pitchFamily="18" charset="0"/>
                        </a:rPr>
                        <a:t>ြှင့်</a:t>
                      </a:r>
                      <a:r>
                        <a:rPr lang="en-US" sz="1600" dirty="0" err="1" smtClean="0">
                          <a:latin typeface="Myanmar3" pitchFamily="18" charset="0"/>
                          <a:ea typeface="Myanmar3" pitchFamily="18" charset="0"/>
                          <a:cs typeface="Myanmar3" pitchFamily="18" charset="0"/>
                        </a:rPr>
                        <a:t>တင</a:t>
                      </a:r>
                      <a:r>
                        <a:rPr lang="en-US" sz="1600" dirty="0" smtClean="0">
                          <a:latin typeface="Myanmar3" pitchFamily="18" charset="0"/>
                          <a:ea typeface="Myanmar3" pitchFamily="18" charset="0"/>
                          <a:cs typeface="Myanmar3" pitchFamily="18" charset="0"/>
                        </a:rPr>
                        <a:t>် </a:t>
                      </a:r>
                      <a:r>
                        <a:rPr lang="en-US" sz="1600" dirty="0" err="1" smtClean="0">
                          <a:latin typeface="Myanmar3" pitchFamily="18" charset="0"/>
                          <a:ea typeface="Myanmar3" pitchFamily="18" charset="0"/>
                          <a:cs typeface="Myanmar3" pitchFamily="18" charset="0"/>
                        </a:rPr>
                        <a:t>ရေး</a:t>
                      </a:r>
                      <a:r>
                        <a:rPr lang="en-US" sz="1600" dirty="0" smtClean="0">
                          <a:latin typeface="Myanmar3" pitchFamily="18" charset="0"/>
                          <a:ea typeface="Myanmar3" pitchFamily="18" charset="0"/>
                          <a:cs typeface="Myanmar3" pitchFamily="18" charset="0"/>
                        </a:rPr>
                        <a:t> </a:t>
                      </a:r>
                      <a:r>
                        <a:rPr lang="en-US" sz="1600" dirty="0" err="1" smtClean="0">
                          <a:latin typeface="Myanmar3" pitchFamily="18" charset="0"/>
                          <a:ea typeface="Myanmar3" pitchFamily="18" charset="0"/>
                          <a:cs typeface="Myanmar3" pitchFamily="18" charset="0"/>
                        </a:rPr>
                        <a:t>ဉပဒေ</a:t>
                      </a:r>
                      <a:endParaRPr lang="en-US" sz="1600" dirty="0" smtClean="0">
                        <a:latin typeface="Myanmar3" pitchFamily="18" charset="0"/>
                        <a:ea typeface="Myanmar3" pitchFamily="18" charset="0"/>
                        <a:cs typeface="Myanmar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C00000"/>
                          </a:solidFill>
                          <a:latin typeface="Myanmar3" pitchFamily="18" charset="0"/>
                          <a:ea typeface="Myanmar3" pitchFamily="18" charset="0"/>
                          <a:cs typeface="Myanmar3" pitchFamily="18" charset="0"/>
                        </a:rPr>
                        <a:t>လယ်/ဆည်</a:t>
                      </a:r>
                      <a:r>
                        <a:rPr lang="en-US" sz="1600" b="1" baseline="0" smtClean="0">
                          <a:solidFill>
                            <a:srgbClr val="C00000"/>
                          </a:solidFill>
                          <a:latin typeface="Myanmar3" pitchFamily="18" charset="0"/>
                          <a:ea typeface="Myanmar3" pitchFamily="18" charset="0"/>
                          <a:cs typeface="Myanmar3" pitchFamily="18" charset="0"/>
                        </a:rPr>
                        <a:t> ဝန်ကြီးဌာန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Myanmar3" pitchFamily="18" charset="0"/>
                        <a:ea typeface="Myanmar3" pitchFamily="18" charset="0"/>
                        <a:cs typeface="Myanmar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Myanmar3" pitchFamily="18" charset="0"/>
                          <a:ea typeface="Myanmar3" pitchFamily="18" charset="0"/>
                          <a:cs typeface="Myanmar3" pitchFamily="18" charset="0"/>
                        </a:rPr>
                        <a:t>၂၀၁၃ </a:t>
                      </a:r>
                      <a:r>
                        <a:rPr lang="en-US" sz="1600" b="0" dirty="0" err="1" smtClean="0">
                          <a:latin typeface="Myanmar3" pitchFamily="18" charset="0"/>
                          <a:ea typeface="Myanmar3" pitchFamily="18" charset="0"/>
                          <a:cs typeface="Myanmar3" pitchFamily="18" charset="0"/>
                        </a:rPr>
                        <a:t>တွင</a:t>
                      </a:r>
                      <a:r>
                        <a:rPr lang="en-US" sz="1600" b="0" dirty="0" smtClean="0">
                          <a:latin typeface="Myanmar3" pitchFamily="18" charset="0"/>
                          <a:ea typeface="Myanmar3" pitchFamily="18" charset="0"/>
                          <a:cs typeface="Myanmar3" pitchFamily="18" charset="0"/>
                        </a:rPr>
                        <a:t>် </a:t>
                      </a:r>
                      <a:r>
                        <a:rPr lang="en-US" sz="1600" b="0" dirty="0" err="1" smtClean="0">
                          <a:latin typeface="Myanmar3" pitchFamily="18" charset="0"/>
                          <a:ea typeface="Myanmar3" pitchFamily="18" charset="0"/>
                          <a:cs typeface="Myanmar3" pitchFamily="18" charset="0"/>
                        </a:rPr>
                        <a:t>ပြဌာန်း</a:t>
                      </a:r>
                      <a:endParaRPr lang="en-US" sz="1600" b="0" dirty="0">
                        <a:latin typeface="Myanmar3" pitchFamily="18" charset="0"/>
                        <a:ea typeface="Myanmar3" pitchFamily="18" charset="0"/>
                        <a:cs typeface="Myanmar3" pitchFamily="18" charset="0"/>
                      </a:endParaRPr>
                    </a:p>
                  </a:txBody>
                  <a:tcPr/>
                </a:tc>
              </a:tr>
              <a:tr h="560363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Myanmar3" pitchFamily="18" charset="0"/>
                          <a:ea typeface="Myanmar3" pitchFamily="18" charset="0"/>
                          <a:cs typeface="Myanmar3" pitchFamily="18" charset="0"/>
                        </a:rPr>
                        <a:t>၄</a:t>
                      </a:r>
                      <a:endParaRPr lang="en-US" sz="1600" b="0" dirty="0">
                        <a:latin typeface="Myanmar3" pitchFamily="18" charset="0"/>
                        <a:ea typeface="Myanmar3" pitchFamily="18" charset="0"/>
                        <a:cs typeface="Myanmar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rgbClr val="7030A0"/>
                        </a:buClr>
                        <a:buSzPct val="80000"/>
                        <a:buFont typeface="Wingdings" pitchFamily="2" charset="2"/>
                        <a:buNone/>
                      </a:pPr>
                      <a:r>
                        <a:rPr lang="en-US" sz="1600" dirty="0" err="1" smtClean="0">
                          <a:latin typeface="Myanmar3" pitchFamily="18" charset="0"/>
                          <a:ea typeface="Myanmar3" pitchFamily="18" charset="0"/>
                          <a:cs typeface="Myanmar3" pitchFamily="18" charset="0"/>
                        </a:rPr>
                        <a:t>လယ်ယာမြေ</a:t>
                      </a:r>
                      <a:r>
                        <a:rPr lang="en-US" sz="1600" dirty="0" smtClean="0">
                          <a:latin typeface="Myanmar3" pitchFamily="18" charset="0"/>
                          <a:ea typeface="Myanmar3" pitchFamily="18" charset="0"/>
                          <a:cs typeface="Myanmar3" pitchFamily="18" charset="0"/>
                        </a:rPr>
                        <a:t> </a:t>
                      </a:r>
                      <a:r>
                        <a:rPr lang="en-US" sz="1600" dirty="0" err="1" smtClean="0">
                          <a:latin typeface="Myanmar3" pitchFamily="18" charset="0"/>
                          <a:ea typeface="Myanmar3" pitchFamily="18" charset="0"/>
                          <a:cs typeface="Myanmar3" pitchFamily="18" charset="0"/>
                        </a:rPr>
                        <a:t>ဉပဒေ</a:t>
                      </a:r>
                      <a:endParaRPr lang="en-US" sz="1600" dirty="0" smtClean="0">
                        <a:latin typeface="Myanmar3" pitchFamily="18" charset="0"/>
                        <a:ea typeface="Myanmar3" pitchFamily="18" charset="0"/>
                        <a:cs typeface="Myanmar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mtClean="0">
                          <a:solidFill>
                            <a:srgbClr val="C00000"/>
                          </a:solidFill>
                          <a:latin typeface="Myanmar3" pitchFamily="18" charset="0"/>
                          <a:ea typeface="Myanmar3" pitchFamily="18" charset="0"/>
                          <a:cs typeface="Myanmar3" pitchFamily="18" charset="0"/>
                        </a:rPr>
                        <a:t>လယ်/ဆည်</a:t>
                      </a:r>
                      <a:r>
                        <a:rPr lang="en-US" sz="1600" b="1" baseline="0" smtClean="0">
                          <a:solidFill>
                            <a:srgbClr val="C00000"/>
                          </a:solidFill>
                          <a:latin typeface="Myanmar3" pitchFamily="18" charset="0"/>
                          <a:ea typeface="Myanmar3" pitchFamily="18" charset="0"/>
                          <a:cs typeface="Myanmar3" pitchFamily="18" charset="0"/>
                        </a:rPr>
                        <a:t> ဝန်ကြီးဌာန</a:t>
                      </a:r>
                      <a:endParaRPr lang="en-US" sz="1600" b="1" dirty="0" smtClean="0">
                        <a:solidFill>
                          <a:srgbClr val="C00000"/>
                        </a:solidFill>
                        <a:latin typeface="Myanmar3" pitchFamily="18" charset="0"/>
                        <a:ea typeface="Myanmar3" pitchFamily="18" charset="0"/>
                        <a:cs typeface="Myanmar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Myanmar3" pitchFamily="18" charset="0"/>
                          <a:ea typeface="Myanmar3" pitchFamily="18" charset="0"/>
                          <a:cs typeface="Myanmar3" pitchFamily="18" charset="0"/>
                        </a:rPr>
                        <a:t>၂၀၁၂ </a:t>
                      </a:r>
                      <a:r>
                        <a:rPr lang="en-US" sz="1600" b="0" dirty="0" err="1" smtClean="0">
                          <a:latin typeface="Myanmar3" pitchFamily="18" charset="0"/>
                          <a:ea typeface="Myanmar3" pitchFamily="18" charset="0"/>
                          <a:cs typeface="Myanmar3" pitchFamily="18" charset="0"/>
                        </a:rPr>
                        <a:t>တွင</a:t>
                      </a:r>
                      <a:r>
                        <a:rPr lang="en-US" sz="1600" b="0" dirty="0" smtClean="0">
                          <a:latin typeface="Myanmar3" pitchFamily="18" charset="0"/>
                          <a:ea typeface="Myanmar3" pitchFamily="18" charset="0"/>
                          <a:cs typeface="Myanmar3" pitchFamily="18" charset="0"/>
                        </a:rPr>
                        <a:t>် </a:t>
                      </a:r>
                      <a:r>
                        <a:rPr lang="en-US" sz="1600" b="0" dirty="0" err="1" smtClean="0">
                          <a:latin typeface="Myanmar3" pitchFamily="18" charset="0"/>
                          <a:ea typeface="Myanmar3" pitchFamily="18" charset="0"/>
                          <a:cs typeface="Myanmar3" pitchFamily="18" charset="0"/>
                        </a:rPr>
                        <a:t>ပြဌာန်း</a:t>
                      </a:r>
                      <a:endParaRPr lang="en-US" sz="1600" b="0" dirty="0">
                        <a:latin typeface="Myanmar3" pitchFamily="18" charset="0"/>
                        <a:ea typeface="Myanmar3" pitchFamily="18" charset="0"/>
                        <a:cs typeface="Myanmar3" pitchFamily="18" charset="0"/>
                      </a:endParaRPr>
                    </a:p>
                  </a:txBody>
                  <a:tcPr/>
                </a:tc>
              </a:tr>
              <a:tr h="577344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Myanmar3" pitchFamily="18" charset="0"/>
                          <a:ea typeface="Myanmar3" pitchFamily="18" charset="0"/>
                          <a:cs typeface="Myanmar3" pitchFamily="18" charset="0"/>
                        </a:rPr>
                        <a:t>၅</a:t>
                      </a:r>
                      <a:endParaRPr lang="en-US" sz="1600" b="0" dirty="0">
                        <a:latin typeface="Myanmar3" pitchFamily="18" charset="0"/>
                        <a:ea typeface="Myanmar3" pitchFamily="18" charset="0"/>
                        <a:cs typeface="Myanmar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rgbClr val="7030A0"/>
                        </a:buClr>
                        <a:buSzPct val="80000"/>
                        <a:buFont typeface="Wingdings" pitchFamily="2" charset="2"/>
                        <a:buNone/>
                      </a:pPr>
                      <a:r>
                        <a:rPr lang="en-US" sz="1600" dirty="0" err="1" smtClean="0">
                          <a:latin typeface="Myanmar3" pitchFamily="18" charset="0"/>
                          <a:ea typeface="Myanmar3" pitchFamily="18" charset="0"/>
                          <a:cs typeface="Myanmar3" pitchFamily="18" charset="0"/>
                        </a:rPr>
                        <a:t>မြေလွတ</a:t>
                      </a:r>
                      <a:r>
                        <a:rPr lang="en-US" sz="1600" dirty="0" smtClean="0">
                          <a:latin typeface="Myanmar3" pitchFamily="18" charset="0"/>
                          <a:ea typeface="Myanmar3" pitchFamily="18" charset="0"/>
                          <a:cs typeface="Myanmar3" pitchFamily="18" charset="0"/>
                        </a:rPr>
                        <a:t>်၊ </a:t>
                      </a:r>
                      <a:r>
                        <a:rPr lang="en-US" sz="1600" dirty="0" err="1" smtClean="0">
                          <a:latin typeface="Myanmar3" pitchFamily="18" charset="0"/>
                          <a:ea typeface="Myanmar3" pitchFamily="18" charset="0"/>
                          <a:cs typeface="Myanmar3" pitchFamily="18" charset="0"/>
                        </a:rPr>
                        <a:t>မြေလပ်နှင</a:t>
                      </a:r>
                      <a:r>
                        <a:rPr lang="en-US" sz="1600" dirty="0" smtClean="0">
                          <a:latin typeface="Myanmar3" pitchFamily="18" charset="0"/>
                          <a:ea typeface="Myanmar3" pitchFamily="18" charset="0"/>
                          <a:cs typeface="Myanmar3" pitchFamily="18" charset="0"/>
                        </a:rPr>
                        <a:t>့် </a:t>
                      </a:r>
                      <a:r>
                        <a:rPr lang="en-US" sz="1600" dirty="0" err="1" smtClean="0">
                          <a:latin typeface="Myanmar3" pitchFamily="18" charset="0"/>
                          <a:ea typeface="Myanmar3" pitchFamily="18" charset="0"/>
                          <a:cs typeface="Myanmar3" pitchFamily="18" charset="0"/>
                        </a:rPr>
                        <a:t>မြေရိုင်းများ</a:t>
                      </a:r>
                      <a:r>
                        <a:rPr lang="en-US" sz="1600" dirty="0" smtClean="0">
                          <a:latin typeface="Myanmar3" pitchFamily="18" charset="0"/>
                          <a:ea typeface="Myanmar3" pitchFamily="18" charset="0"/>
                          <a:cs typeface="Myanmar3" pitchFamily="18" charset="0"/>
                        </a:rPr>
                        <a:t> </a:t>
                      </a:r>
                      <a:r>
                        <a:rPr lang="en-US" sz="1600" dirty="0" err="1" smtClean="0">
                          <a:latin typeface="Myanmar3" pitchFamily="18" charset="0"/>
                          <a:ea typeface="Myanmar3" pitchFamily="18" charset="0"/>
                          <a:cs typeface="Myanmar3" pitchFamily="18" charset="0"/>
                        </a:rPr>
                        <a:t>စီမံခန</a:t>
                      </a:r>
                      <a:r>
                        <a:rPr lang="en-US" sz="1600" dirty="0" smtClean="0">
                          <a:latin typeface="Myanmar3" pitchFamily="18" charset="0"/>
                          <a:ea typeface="Myanmar3" pitchFamily="18" charset="0"/>
                          <a:cs typeface="Myanmar3" pitchFamily="18" charset="0"/>
                        </a:rPr>
                        <a:t>့်</a:t>
                      </a:r>
                      <a:r>
                        <a:rPr lang="en-US" sz="1600" dirty="0" err="1" smtClean="0">
                          <a:latin typeface="Myanmar3" pitchFamily="18" charset="0"/>
                          <a:ea typeface="Myanmar3" pitchFamily="18" charset="0"/>
                          <a:cs typeface="Myanmar3" pitchFamily="18" charset="0"/>
                        </a:rPr>
                        <a:t>ခွဲရေး</a:t>
                      </a:r>
                      <a:r>
                        <a:rPr lang="en-US" sz="1600" dirty="0" smtClean="0">
                          <a:latin typeface="Myanmar3" pitchFamily="18" charset="0"/>
                          <a:ea typeface="Myanmar3" pitchFamily="18" charset="0"/>
                          <a:cs typeface="Myanmar3" pitchFamily="18" charset="0"/>
                        </a:rPr>
                        <a:t> </a:t>
                      </a:r>
                      <a:r>
                        <a:rPr lang="en-US" sz="1600" dirty="0" err="1" smtClean="0">
                          <a:latin typeface="Myanmar3" pitchFamily="18" charset="0"/>
                          <a:ea typeface="Myanmar3" pitchFamily="18" charset="0"/>
                          <a:cs typeface="Myanmar3" pitchFamily="18" charset="0"/>
                        </a:rPr>
                        <a:t>ဥပဒေ</a:t>
                      </a:r>
                      <a:r>
                        <a:rPr lang="en-US" sz="1600" dirty="0" smtClean="0">
                          <a:latin typeface="Myanmar3" pitchFamily="18" charset="0"/>
                          <a:ea typeface="Myanmar3" pitchFamily="18" charset="0"/>
                          <a:cs typeface="Myanmar3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mtClean="0">
                          <a:solidFill>
                            <a:srgbClr val="C00000"/>
                          </a:solidFill>
                          <a:latin typeface="Myanmar3" pitchFamily="18" charset="0"/>
                          <a:ea typeface="Myanmar3" pitchFamily="18" charset="0"/>
                          <a:cs typeface="Myanmar3" pitchFamily="18" charset="0"/>
                        </a:rPr>
                        <a:t>လယ်/ဆည်</a:t>
                      </a:r>
                      <a:r>
                        <a:rPr lang="en-US" sz="1600" b="1" baseline="0" smtClean="0">
                          <a:solidFill>
                            <a:srgbClr val="C00000"/>
                          </a:solidFill>
                          <a:latin typeface="Myanmar3" pitchFamily="18" charset="0"/>
                          <a:ea typeface="Myanmar3" pitchFamily="18" charset="0"/>
                          <a:cs typeface="Myanmar3" pitchFamily="18" charset="0"/>
                        </a:rPr>
                        <a:t> ဝန်ကြီးဌာန</a:t>
                      </a:r>
                      <a:endParaRPr lang="en-US" sz="1600" b="1" dirty="0" smtClean="0">
                        <a:solidFill>
                          <a:srgbClr val="C00000"/>
                        </a:solidFill>
                        <a:latin typeface="Myanmar3" pitchFamily="18" charset="0"/>
                        <a:ea typeface="Myanmar3" pitchFamily="18" charset="0"/>
                        <a:cs typeface="Myanmar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Myanmar3" pitchFamily="18" charset="0"/>
                          <a:ea typeface="Myanmar3" pitchFamily="18" charset="0"/>
                          <a:cs typeface="Myanmar3" pitchFamily="18" charset="0"/>
                        </a:rPr>
                        <a:t>၂၀၁၂ </a:t>
                      </a:r>
                      <a:r>
                        <a:rPr lang="en-US" sz="1600" b="0" dirty="0" err="1" smtClean="0">
                          <a:latin typeface="Myanmar3" pitchFamily="18" charset="0"/>
                          <a:ea typeface="Myanmar3" pitchFamily="18" charset="0"/>
                          <a:cs typeface="Myanmar3" pitchFamily="18" charset="0"/>
                        </a:rPr>
                        <a:t>တွင</a:t>
                      </a:r>
                      <a:r>
                        <a:rPr lang="en-US" sz="1600" b="0" dirty="0" smtClean="0">
                          <a:latin typeface="Myanmar3" pitchFamily="18" charset="0"/>
                          <a:ea typeface="Myanmar3" pitchFamily="18" charset="0"/>
                          <a:cs typeface="Myanmar3" pitchFamily="18" charset="0"/>
                        </a:rPr>
                        <a:t>် </a:t>
                      </a:r>
                      <a:r>
                        <a:rPr lang="en-US" sz="1600" b="0" dirty="0" err="1" smtClean="0">
                          <a:latin typeface="Myanmar3" pitchFamily="18" charset="0"/>
                          <a:ea typeface="Myanmar3" pitchFamily="18" charset="0"/>
                          <a:cs typeface="Myanmar3" pitchFamily="18" charset="0"/>
                        </a:rPr>
                        <a:t>ပြဌာန်း</a:t>
                      </a:r>
                      <a:endParaRPr lang="en-US" sz="1600" b="0" dirty="0">
                        <a:latin typeface="Myanmar3" pitchFamily="18" charset="0"/>
                        <a:ea typeface="Myanmar3" pitchFamily="18" charset="0"/>
                        <a:cs typeface="Myanmar3" pitchFamily="18" charset="0"/>
                      </a:endParaRPr>
                    </a:p>
                  </a:txBody>
                  <a:tcPr/>
                </a:tc>
              </a:tr>
              <a:tr h="386134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Myanmar3" pitchFamily="18" charset="0"/>
                          <a:ea typeface="Myanmar3" pitchFamily="18" charset="0"/>
                          <a:cs typeface="Myanmar3" pitchFamily="18" charset="0"/>
                        </a:rPr>
                        <a:t>၆</a:t>
                      </a:r>
                      <a:endParaRPr lang="en-US" sz="1600" b="0" dirty="0">
                        <a:latin typeface="Myanmar3" pitchFamily="18" charset="0"/>
                        <a:ea typeface="Myanmar3" pitchFamily="18" charset="0"/>
                        <a:cs typeface="Myanmar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rgbClr val="7030A0"/>
                        </a:buClr>
                        <a:buSzPct val="80000"/>
                        <a:buFont typeface="Wingdings" pitchFamily="2" charset="2"/>
                        <a:buNone/>
                      </a:pPr>
                      <a:r>
                        <a:rPr lang="en-US" sz="1600" dirty="0" err="1" smtClean="0">
                          <a:latin typeface="Myanmar3" pitchFamily="18" charset="0"/>
                          <a:ea typeface="Myanmar3" pitchFamily="18" charset="0"/>
                          <a:cs typeface="Myanmar3" pitchFamily="18" charset="0"/>
                        </a:rPr>
                        <a:t>မြေသြဇာ</a:t>
                      </a:r>
                      <a:r>
                        <a:rPr lang="en-US" sz="1600" dirty="0" smtClean="0">
                          <a:latin typeface="Myanmar3" pitchFamily="18" charset="0"/>
                          <a:ea typeface="Myanmar3" pitchFamily="18" charset="0"/>
                          <a:cs typeface="Myanmar3" pitchFamily="18" charset="0"/>
                        </a:rPr>
                        <a:t> </a:t>
                      </a:r>
                      <a:r>
                        <a:rPr lang="en-US" sz="1600" dirty="0" err="1" smtClean="0">
                          <a:latin typeface="Myanmar3" pitchFamily="18" charset="0"/>
                          <a:ea typeface="Myanmar3" pitchFamily="18" charset="0"/>
                          <a:cs typeface="Myanmar3" pitchFamily="18" charset="0"/>
                        </a:rPr>
                        <a:t>ဉပဒေ</a:t>
                      </a:r>
                      <a:endParaRPr lang="en-US" sz="1600" dirty="0" smtClean="0">
                        <a:latin typeface="Myanmar3" pitchFamily="18" charset="0"/>
                        <a:ea typeface="Myanmar3" pitchFamily="18" charset="0"/>
                        <a:cs typeface="Myanmar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C00000"/>
                          </a:solidFill>
                          <a:latin typeface="Myanmar3" pitchFamily="18" charset="0"/>
                          <a:ea typeface="Myanmar3" pitchFamily="18" charset="0"/>
                          <a:cs typeface="Myanmar3" pitchFamily="18" charset="0"/>
                        </a:rPr>
                        <a:t>လယ်/ဆည်</a:t>
                      </a:r>
                      <a:r>
                        <a:rPr lang="en-US" sz="1600" b="1" baseline="0" smtClean="0">
                          <a:solidFill>
                            <a:srgbClr val="C00000"/>
                          </a:solidFill>
                          <a:latin typeface="Myanmar3" pitchFamily="18" charset="0"/>
                          <a:ea typeface="Myanmar3" pitchFamily="18" charset="0"/>
                          <a:cs typeface="Myanmar3" pitchFamily="18" charset="0"/>
                        </a:rPr>
                        <a:t> ဝန်ကြီးဌာန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Myanmar3" pitchFamily="18" charset="0"/>
                        <a:ea typeface="Myanmar3" pitchFamily="18" charset="0"/>
                        <a:cs typeface="Myanmar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Myanmar3" pitchFamily="18" charset="0"/>
                          <a:ea typeface="Myanmar3" pitchFamily="18" charset="0"/>
                          <a:cs typeface="Myanmar3" pitchFamily="18" charset="0"/>
                        </a:rPr>
                        <a:t>၂၀၀၂ </a:t>
                      </a:r>
                      <a:r>
                        <a:rPr lang="en-US" sz="1600" b="0" dirty="0" err="1" smtClean="0">
                          <a:latin typeface="Myanmar3" pitchFamily="18" charset="0"/>
                          <a:ea typeface="Myanmar3" pitchFamily="18" charset="0"/>
                          <a:cs typeface="Myanmar3" pitchFamily="18" charset="0"/>
                        </a:rPr>
                        <a:t>တွင</a:t>
                      </a:r>
                      <a:r>
                        <a:rPr lang="en-US" sz="1600" b="0" dirty="0" smtClean="0">
                          <a:latin typeface="Myanmar3" pitchFamily="18" charset="0"/>
                          <a:ea typeface="Myanmar3" pitchFamily="18" charset="0"/>
                          <a:cs typeface="Myanmar3" pitchFamily="18" charset="0"/>
                        </a:rPr>
                        <a:t>် </a:t>
                      </a:r>
                      <a:r>
                        <a:rPr lang="en-US" sz="1600" b="0" dirty="0" err="1" smtClean="0">
                          <a:latin typeface="Myanmar3" pitchFamily="18" charset="0"/>
                          <a:ea typeface="Myanmar3" pitchFamily="18" charset="0"/>
                          <a:cs typeface="Myanmar3" pitchFamily="18" charset="0"/>
                        </a:rPr>
                        <a:t>ပြဌာန်း</a:t>
                      </a:r>
                      <a:endParaRPr lang="en-US" sz="1600" b="0" dirty="0">
                        <a:latin typeface="Myanmar3" pitchFamily="18" charset="0"/>
                        <a:ea typeface="Myanmar3" pitchFamily="18" charset="0"/>
                        <a:cs typeface="Myanmar3" pitchFamily="18" charset="0"/>
                      </a:endParaRPr>
                    </a:p>
                  </a:txBody>
                  <a:tcPr/>
                </a:tc>
              </a:tr>
              <a:tr h="434486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Myanmar3" pitchFamily="18" charset="0"/>
                          <a:ea typeface="Myanmar3" pitchFamily="18" charset="0"/>
                          <a:cs typeface="Myanmar3" pitchFamily="18" charset="0"/>
                        </a:rPr>
                        <a:t>၇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Myanmar3" pitchFamily="18" charset="0"/>
                        <a:ea typeface="Myanmar3" pitchFamily="18" charset="0"/>
                        <a:cs typeface="Myanmar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rgbClr val="7030A0"/>
                        </a:buClr>
                        <a:buSzPct val="80000"/>
                        <a:buFont typeface="Wingdings" pitchFamily="2" charset="2"/>
                        <a:buNone/>
                      </a:pPr>
                      <a:r>
                        <a:rPr lang="en-US" sz="1600" dirty="0" err="1" smtClean="0">
                          <a:latin typeface="Myanmar3" pitchFamily="18" charset="0"/>
                          <a:ea typeface="Myanmar3" pitchFamily="18" charset="0"/>
                          <a:cs typeface="Myanmar3" pitchFamily="18" charset="0"/>
                        </a:rPr>
                        <a:t>ပိုးသတ်ဆေးဉပဒေ</a:t>
                      </a:r>
                      <a:endParaRPr lang="en-US" sz="1600" dirty="0" smtClean="0">
                        <a:latin typeface="Myanmar3" pitchFamily="18" charset="0"/>
                        <a:ea typeface="Myanmar3" pitchFamily="18" charset="0"/>
                        <a:cs typeface="Myanmar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C00000"/>
                          </a:solidFill>
                          <a:latin typeface="Myanmar3" pitchFamily="18" charset="0"/>
                          <a:ea typeface="Myanmar3" pitchFamily="18" charset="0"/>
                          <a:cs typeface="Myanmar3" pitchFamily="18" charset="0"/>
                        </a:rPr>
                        <a:t>လယ်/ဆည်</a:t>
                      </a:r>
                      <a:r>
                        <a:rPr lang="en-US" sz="1600" b="1" baseline="0" smtClean="0">
                          <a:solidFill>
                            <a:srgbClr val="C00000"/>
                          </a:solidFill>
                          <a:latin typeface="Myanmar3" pitchFamily="18" charset="0"/>
                          <a:ea typeface="Myanmar3" pitchFamily="18" charset="0"/>
                          <a:cs typeface="Myanmar3" pitchFamily="18" charset="0"/>
                        </a:rPr>
                        <a:t> ဝန်ကြီးဌာန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Myanmar3" pitchFamily="18" charset="0"/>
                        <a:ea typeface="Myanmar3" pitchFamily="18" charset="0"/>
                        <a:cs typeface="Myanmar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Myanmar3" pitchFamily="18" charset="0"/>
                          <a:ea typeface="Myanmar3" pitchFamily="18" charset="0"/>
                          <a:cs typeface="Myanmar3" pitchFamily="18" charset="0"/>
                        </a:rPr>
                        <a:t>၁၉၉၀တွင် </a:t>
                      </a:r>
                      <a:r>
                        <a:rPr lang="en-US" sz="1600" b="0" dirty="0" err="1" smtClean="0">
                          <a:latin typeface="Myanmar3" pitchFamily="18" charset="0"/>
                          <a:ea typeface="Myanmar3" pitchFamily="18" charset="0"/>
                          <a:cs typeface="Myanmar3" pitchFamily="18" charset="0"/>
                        </a:rPr>
                        <a:t>ပြဌာန်း</a:t>
                      </a:r>
                      <a:endParaRPr lang="en-US" sz="1600" b="0" dirty="0">
                        <a:latin typeface="Myanmar3" pitchFamily="18" charset="0"/>
                        <a:ea typeface="Myanmar3" pitchFamily="18" charset="0"/>
                        <a:cs typeface="Myanmar3" pitchFamily="18" charset="0"/>
                      </a:endParaRPr>
                    </a:p>
                  </a:txBody>
                  <a:tcPr/>
                </a:tc>
              </a:tr>
              <a:tr h="407742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Myanmar3" pitchFamily="18" charset="0"/>
                          <a:ea typeface="Myanmar3" pitchFamily="18" charset="0"/>
                          <a:cs typeface="Myanmar3" pitchFamily="18" charset="0"/>
                        </a:rPr>
                        <a:t>၈</a:t>
                      </a:r>
                      <a:endParaRPr lang="en-US" sz="1600" b="0" dirty="0">
                        <a:latin typeface="Myanmar3" pitchFamily="18" charset="0"/>
                        <a:ea typeface="Myanmar3" pitchFamily="18" charset="0"/>
                        <a:cs typeface="Myanmar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rgbClr val="7030A0"/>
                        </a:buClr>
                        <a:buSzPct val="80000"/>
                        <a:buFont typeface="Wingdings" pitchFamily="2" charset="2"/>
                        <a:buNone/>
                      </a:pPr>
                      <a:r>
                        <a:rPr lang="en-US" sz="1600" dirty="0" err="1" smtClean="0">
                          <a:latin typeface="Myanmar3" pitchFamily="18" charset="0"/>
                          <a:ea typeface="Myanmar3" pitchFamily="18" charset="0"/>
                          <a:cs typeface="Myanmar3" pitchFamily="18" charset="0"/>
                        </a:rPr>
                        <a:t>အပင်ပိုးမ</a:t>
                      </a:r>
                      <a:r>
                        <a:rPr lang="en-US" sz="1600" dirty="0" smtClean="0">
                          <a:latin typeface="Myanmar3" pitchFamily="18" charset="0"/>
                          <a:ea typeface="Myanmar3" pitchFamily="18" charset="0"/>
                          <a:cs typeface="Myanmar3" pitchFamily="18" charset="0"/>
                        </a:rPr>
                        <a:t>ွှာ </a:t>
                      </a:r>
                      <a:r>
                        <a:rPr lang="en-US" sz="1600" dirty="0" err="1" smtClean="0">
                          <a:latin typeface="Myanmar3" pitchFamily="18" charset="0"/>
                          <a:ea typeface="Myanmar3" pitchFamily="18" charset="0"/>
                          <a:cs typeface="Myanmar3" pitchFamily="18" charset="0"/>
                        </a:rPr>
                        <a:t>ကာကွယ်ရေး</a:t>
                      </a:r>
                      <a:r>
                        <a:rPr lang="en-US" sz="1600" dirty="0" smtClean="0">
                          <a:latin typeface="Myanmar3" pitchFamily="18" charset="0"/>
                          <a:ea typeface="Myanmar3" pitchFamily="18" charset="0"/>
                          <a:cs typeface="Myanmar3" pitchFamily="18" charset="0"/>
                        </a:rPr>
                        <a:t> </a:t>
                      </a:r>
                      <a:r>
                        <a:rPr lang="en-US" sz="1600" dirty="0" err="1" smtClean="0">
                          <a:latin typeface="Myanmar3" pitchFamily="18" charset="0"/>
                          <a:ea typeface="Myanmar3" pitchFamily="18" charset="0"/>
                          <a:cs typeface="Myanmar3" pitchFamily="18" charset="0"/>
                        </a:rPr>
                        <a:t>ဉပဒေ</a:t>
                      </a:r>
                      <a:r>
                        <a:rPr lang="en-US" sz="1600" dirty="0" smtClean="0">
                          <a:latin typeface="Myanmar3" pitchFamily="18" charset="0"/>
                          <a:ea typeface="Myanmar3" pitchFamily="18" charset="0"/>
                          <a:cs typeface="Myanmar3" pitchFamily="18" charset="0"/>
                        </a:rPr>
                        <a:t> </a:t>
                      </a:r>
                      <a:endParaRPr lang="en-US" sz="1600" dirty="0">
                        <a:latin typeface="Myanmar3" pitchFamily="18" charset="0"/>
                        <a:ea typeface="Myanmar3" pitchFamily="18" charset="0"/>
                        <a:cs typeface="Myanmar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 smtClean="0">
                          <a:solidFill>
                            <a:srgbClr val="C00000"/>
                          </a:solidFill>
                          <a:latin typeface="Myanmar3" pitchFamily="18" charset="0"/>
                          <a:ea typeface="Myanmar3" pitchFamily="18" charset="0"/>
                          <a:cs typeface="Myanmar3" pitchFamily="18" charset="0"/>
                        </a:rPr>
                        <a:t>လယ</a:t>
                      </a:r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Myanmar3" pitchFamily="18" charset="0"/>
                          <a:ea typeface="Myanmar3" pitchFamily="18" charset="0"/>
                          <a:cs typeface="Myanmar3" pitchFamily="18" charset="0"/>
                        </a:rPr>
                        <a:t>်/</a:t>
                      </a:r>
                      <a:r>
                        <a:rPr lang="en-US" sz="1600" b="1" dirty="0" err="1" smtClean="0">
                          <a:solidFill>
                            <a:srgbClr val="C00000"/>
                          </a:solidFill>
                          <a:latin typeface="Myanmar3" pitchFamily="18" charset="0"/>
                          <a:ea typeface="Myanmar3" pitchFamily="18" charset="0"/>
                          <a:cs typeface="Myanmar3" pitchFamily="18" charset="0"/>
                        </a:rPr>
                        <a:t>ဆည</a:t>
                      </a:r>
                      <a:r>
                        <a:rPr lang="en-US" sz="1600" b="1" dirty="0" smtClean="0">
                          <a:solidFill>
                            <a:srgbClr val="C00000"/>
                          </a:solidFill>
                          <a:latin typeface="Myanmar3" pitchFamily="18" charset="0"/>
                          <a:ea typeface="Myanmar3" pitchFamily="18" charset="0"/>
                          <a:cs typeface="Myanmar3" pitchFamily="18" charset="0"/>
                        </a:rPr>
                        <a:t>်</a:t>
                      </a:r>
                      <a:r>
                        <a:rPr lang="en-US" sz="1600" b="1" baseline="0" dirty="0" smtClean="0">
                          <a:solidFill>
                            <a:srgbClr val="C00000"/>
                          </a:solidFill>
                          <a:latin typeface="Myanmar3" pitchFamily="18" charset="0"/>
                          <a:ea typeface="Myanmar3" pitchFamily="18" charset="0"/>
                          <a:cs typeface="Myanmar3" pitchFamily="18" charset="0"/>
                        </a:rPr>
                        <a:t> </a:t>
                      </a:r>
                      <a:r>
                        <a:rPr lang="en-US" sz="1600" b="1" baseline="0" dirty="0" err="1" smtClean="0">
                          <a:solidFill>
                            <a:srgbClr val="C00000"/>
                          </a:solidFill>
                          <a:latin typeface="Myanmar3" pitchFamily="18" charset="0"/>
                          <a:ea typeface="Myanmar3" pitchFamily="18" charset="0"/>
                          <a:cs typeface="Myanmar3" pitchFamily="18" charset="0"/>
                        </a:rPr>
                        <a:t>ဝန်ကြီးဌာန</a:t>
                      </a:r>
                      <a:endParaRPr lang="en-US" sz="1600" b="1" dirty="0">
                        <a:solidFill>
                          <a:srgbClr val="C00000"/>
                        </a:solidFill>
                        <a:latin typeface="Myanmar3" pitchFamily="18" charset="0"/>
                        <a:ea typeface="Myanmar3" pitchFamily="18" charset="0"/>
                        <a:cs typeface="Myanmar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Myanmar3" pitchFamily="18" charset="0"/>
                          <a:ea typeface="Myanmar3" pitchFamily="18" charset="0"/>
                          <a:cs typeface="Myanmar3" pitchFamily="18" charset="0"/>
                        </a:rPr>
                        <a:t>၁၉၉၃တွင် </a:t>
                      </a:r>
                      <a:r>
                        <a:rPr lang="en-US" sz="1600" b="0" dirty="0" err="1" smtClean="0">
                          <a:latin typeface="Myanmar3" pitchFamily="18" charset="0"/>
                          <a:ea typeface="Myanmar3" pitchFamily="18" charset="0"/>
                          <a:cs typeface="Myanmar3" pitchFamily="18" charset="0"/>
                        </a:rPr>
                        <a:t>ပြဌာန်း</a:t>
                      </a:r>
                      <a:endParaRPr lang="en-US" sz="1600" b="0" dirty="0">
                        <a:latin typeface="Myanmar3" pitchFamily="18" charset="0"/>
                        <a:ea typeface="Myanmar3" pitchFamily="18" charset="0"/>
                        <a:cs typeface="Myanmar3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611F-4702-43EB-A78E-6D77188B178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" y="376535"/>
            <a:ext cx="807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 b="1" i="1" u="sng" dirty="0" err="1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ပြဌာန်းထားသော</a:t>
            </a:r>
            <a:r>
              <a:rPr lang="en-US" sz="2400" b="1" i="1" u="sng" dirty="0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   </a:t>
            </a:r>
            <a:r>
              <a:rPr lang="en-US" sz="2400" b="1" i="1" u="sng" dirty="0" err="1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ဉပဒေများ</a:t>
            </a:r>
            <a:r>
              <a:rPr lang="en-US" sz="2400" b="1" i="1" u="sng" dirty="0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153400" cy="62484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0033CC"/>
              </a:buClr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7030A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၂၀၁၁ </a:t>
            </a:r>
            <a:r>
              <a:rPr lang="en-US" sz="1800" dirty="0" err="1" smtClean="0">
                <a:solidFill>
                  <a:srgbClr val="7030A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တွင</a:t>
            </a:r>
            <a:r>
              <a:rPr lang="en-US" sz="1800" dirty="0" smtClean="0">
                <a:solidFill>
                  <a:srgbClr val="7030A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် </a:t>
            </a:r>
            <a:r>
              <a:rPr lang="en-US" sz="1800" dirty="0" err="1" smtClean="0">
                <a:solidFill>
                  <a:srgbClr val="7030A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ပြဌာန်း</a:t>
            </a:r>
            <a:r>
              <a:rPr lang="en-US" sz="1800" dirty="0" smtClean="0">
                <a:solidFill>
                  <a:srgbClr val="7030A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၊ ၂၀၁၅ </a:t>
            </a:r>
            <a:r>
              <a:rPr lang="en-US" sz="1800" dirty="0" err="1" smtClean="0">
                <a:solidFill>
                  <a:srgbClr val="7030A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တွင</a:t>
            </a:r>
            <a:r>
              <a:rPr lang="en-US" sz="1800" dirty="0" smtClean="0">
                <a:solidFill>
                  <a:srgbClr val="7030A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် </a:t>
            </a:r>
            <a:r>
              <a:rPr lang="en-US" sz="1800" dirty="0" err="1" smtClean="0">
                <a:solidFill>
                  <a:srgbClr val="7030A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ပြင်ဆင</a:t>
            </a:r>
            <a:r>
              <a:rPr lang="en-US" sz="1800" dirty="0" smtClean="0">
                <a:solidFill>
                  <a:srgbClr val="C0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်</a:t>
            </a:r>
          </a:p>
          <a:p>
            <a:pPr>
              <a:lnSpc>
                <a:spcPct val="150000"/>
              </a:lnSpc>
              <a:buClr>
                <a:srgbClr val="0033CC"/>
              </a:buClr>
              <a:buFont typeface="Wingdings" pitchFamily="2" charset="2"/>
              <a:buChar char="Ø"/>
            </a:pPr>
            <a:r>
              <a:rPr lang="en-US" sz="1800" dirty="0" err="1" smtClean="0">
                <a:latin typeface="Myanmar3" pitchFamily="18" charset="0"/>
                <a:ea typeface="Calibri"/>
                <a:cs typeface="Myanmar3" pitchFamily="18" charset="0"/>
              </a:rPr>
              <a:t>ပုဂ္ဂလိက</a:t>
            </a:r>
            <a:r>
              <a:rPr lang="en-US" sz="1800" dirty="0" smtClean="0">
                <a:latin typeface="Myanmar3" pitchFamily="18" charset="0"/>
                <a:ea typeface="Calibri"/>
                <a:cs typeface="Myanmar3" pitchFamily="18" charset="0"/>
              </a:rPr>
              <a:t> မှ </a:t>
            </a:r>
            <a:r>
              <a:rPr lang="en-US" sz="1800" dirty="0" err="1" smtClean="0">
                <a:latin typeface="Myanmar3" pitchFamily="18" charset="0"/>
                <a:ea typeface="Calibri"/>
                <a:cs typeface="Myanmar3" pitchFamily="18" charset="0"/>
              </a:rPr>
              <a:t>မ</a:t>
            </a:r>
            <a:r>
              <a:rPr lang="en-US" sz="1800" dirty="0" err="1">
                <a:latin typeface="Myanmar3" pitchFamily="18" charset="0"/>
                <a:ea typeface="Calibri"/>
                <a:cs typeface="Myanmar3" pitchFamily="18" charset="0"/>
              </a:rPr>
              <a:t>ျိုးစေ့ထုတ်လုပ်ခြင်းနှင</a:t>
            </a:r>
            <a:r>
              <a:rPr lang="en-US" sz="1800" dirty="0">
                <a:latin typeface="Myanmar3" pitchFamily="18" charset="0"/>
                <a:ea typeface="Calibri"/>
                <a:cs typeface="Myanmar3" pitchFamily="18" charset="0"/>
              </a:rPr>
              <a:t>့် </a:t>
            </a:r>
            <a:r>
              <a:rPr lang="en-US" sz="1800" dirty="0" err="1">
                <a:latin typeface="Myanmar3" pitchFamily="18" charset="0"/>
                <a:ea typeface="Calibri"/>
                <a:cs typeface="Myanmar3" pitchFamily="18" charset="0"/>
              </a:rPr>
              <a:t>မျိုးစေ့သုတေသန</a:t>
            </a:r>
            <a:r>
              <a:rPr lang="en-US" sz="1800" dirty="0">
                <a:latin typeface="Myanmar3" pitchFamily="18" charset="0"/>
                <a:ea typeface="Calibri"/>
                <a:cs typeface="Myanmar3" pitchFamily="18" charset="0"/>
              </a:rPr>
              <a:t> </a:t>
            </a:r>
            <a:r>
              <a:rPr lang="en-US" sz="1800" dirty="0" err="1">
                <a:latin typeface="Myanmar3" pitchFamily="18" charset="0"/>
                <a:ea typeface="Calibri"/>
                <a:cs typeface="Myanmar3" pitchFamily="18" charset="0"/>
              </a:rPr>
              <a:t>ပြု</a:t>
            </a:r>
            <a:r>
              <a:rPr lang="en-US" sz="1800" dirty="0">
                <a:latin typeface="Myanmar3" pitchFamily="18" charset="0"/>
                <a:ea typeface="Calibri"/>
                <a:cs typeface="Myanmar3" pitchFamily="18" charset="0"/>
              </a:rPr>
              <a:t> </a:t>
            </a:r>
            <a:r>
              <a:rPr lang="en-US" sz="1800" dirty="0" err="1">
                <a:latin typeface="Myanmar3" pitchFamily="18" charset="0"/>
                <a:ea typeface="Calibri"/>
                <a:cs typeface="Myanmar3" pitchFamily="18" charset="0"/>
              </a:rPr>
              <a:t>လုပ်ခြင်းတို့တွင</a:t>
            </a:r>
            <a:r>
              <a:rPr lang="en-US" sz="1800" dirty="0">
                <a:latin typeface="Myanmar3" pitchFamily="18" charset="0"/>
                <a:ea typeface="Calibri"/>
                <a:cs typeface="Myanmar3" pitchFamily="18" charset="0"/>
              </a:rPr>
              <a:t>် </a:t>
            </a:r>
            <a:r>
              <a:rPr lang="en-US" sz="1800" dirty="0" err="1">
                <a:latin typeface="Myanmar3" pitchFamily="18" charset="0"/>
                <a:ea typeface="Calibri"/>
                <a:cs typeface="Myanmar3" pitchFamily="18" charset="0"/>
              </a:rPr>
              <a:t>ပါဝင်ဆောင်ရွက်နိုင်ရေးကို</a:t>
            </a:r>
            <a:r>
              <a:rPr lang="en-US" sz="1800" dirty="0">
                <a:latin typeface="Myanmar3" pitchFamily="18" charset="0"/>
                <a:ea typeface="Calibri"/>
                <a:cs typeface="Myanmar3" pitchFamily="18" charset="0"/>
              </a:rPr>
              <a:t> </a:t>
            </a:r>
            <a:r>
              <a:rPr lang="en-US" sz="1800" dirty="0" err="1">
                <a:latin typeface="Myanmar3" pitchFamily="18" charset="0"/>
                <a:ea typeface="Calibri"/>
                <a:cs typeface="Myanmar3" pitchFamily="18" charset="0"/>
              </a:rPr>
              <a:t>အားပေးရန</a:t>
            </a:r>
            <a:r>
              <a:rPr lang="en-US" sz="1800" dirty="0" smtClean="0">
                <a:latin typeface="Myanmar3" pitchFamily="18" charset="0"/>
                <a:ea typeface="Calibri"/>
                <a:cs typeface="Myanmar3" pitchFamily="18" charset="0"/>
              </a:rPr>
              <a:t>်</a:t>
            </a:r>
            <a:r>
              <a:rPr lang="en-US" sz="1800" dirty="0">
                <a:latin typeface="Myanmar3" pitchFamily="18" charset="0"/>
                <a:ea typeface="Calibri"/>
                <a:cs typeface="Myanmar3" pitchFamily="18" charset="0"/>
              </a:rPr>
              <a:t> </a:t>
            </a:r>
            <a:r>
              <a:rPr lang="en-US" sz="1800" i="1" dirty="0" smtClean="0">
                <a:solidFill>
                  <a:srgbClr val="C00000"/>
                </a:solidFill>
                <a:latin typeface="Myanmar3" pitchFamily="18" charset="0"/>
                <a:ea typeface="Calibri"/>
                <a:cs typeface="Myanmar3" pitchFamily="18" charset="0"/>
              </a:rPr>
              <a:t>(၃-ဂ)</a:t>
            </a:r>
          </a:p>
          <a:p>
            <a:pPr>
              <a:lnSpc>
                <a:spcPct val="150000"/>
              </a:lnSpc>
              <a:buClr>
                <a:srgbClr val="0033CC"/>
              </a:buClr>
              <a:buFont typeface="Wingdings" pitchFamily="2" charset="2"/>
              <a:buChar char="Ø"/>
            </a:pPr>
            <a:r>
              <a:rPr lang="en-US" sz="1800" dirty="0" err="1">
                <a:latin typeface="Myanmar3" pitchFamily="18" charset="0"/>
                <a:ea typeface="Calibri"/>
                <a:cs typeface="Myanmar3" pitchFamily="18" charset="0"/>
              </a:rPr>
              <a:t>မျိုးစေ့လုပ်ငန်း</a:t>
            </a:r>
            <a:r>
              <a:rPr lang="en-US" sz="1800" dirty="0">
                <a:latin typeface="Myanmar3" pitchFamily="18" charset="0"/>
                <a:ea typeface="Calibri"/>
                <a:cs typeface="Myanmar3" pitchFamily="18" charset="0"/>
              </a:rPr>
              <a:t> </a:t>
            </a:r>
            <a:r>
              <a:rPr lang="en-US" sz="1800" dirty="0" err="1">
                <a:latin typeface="Myanmar3" pitchFamily="18" charset="0"/>
                <a:ea typeface="Calibri"/>
                <a:cs typeface="Myanmar3" pitchFamily="18" charset="0"/>
              </a:rPr>
              <a:t>ဖွံ့ဖြိုးတိုးတက်ရေးအတွက</a:t>
            </a:r>
            <a:r>
              <a:rPr lang="en-US" sz="1800" dirty="0">
                <a:latin typeface="Myanmar3" pitchFamily="18" charset="0"/>
                <a:ea typeface="Calibri"/>
                <a:cs typeface="Myanmar3" pitchFamily="18" charset="0"/>
              </a:rPr>
              <a:t>် </a:t>
            </a:r>
            <a:r>
              <a:rPr lang="en-US" sz="1800" dirty="0" err="1">
                <a:latin typeface="Myanmar3" pitchFamily="18" charset="0"/>
                <a:ea typeface="Calibri"/>
                <a:cs typeface="Myanmar3" pitchFamily="18" charset="0"/>
              </a:rPr>
              <a:t>အစိုးရ</a:t>
            </a:r>
            <a:r>
              <a:rPr lang="en-US" sz="1800" dirty="0">
                <a:latin typeface="Myanmar3" pitchFamily="18" charset="0"/>
                <a:ea typeface="Calibri"/>
                <a:cs typeface="Myanmar3" pitchFamily="18" charset="0"/>
              </a:rPr>
              <a:t> </a:t>
            </a:r>
            <a:r>
              <a:rPr lang="en-US" sz="1800" dirty="0" err="1">
                <a:latin typeface="Myanmar3" pitchFamily="18" charset="0"/>
                <a:ea typeface="Calibri"/>
                <a:cs typeface="Myanmar3" pitchFamily="18" charset="0"/>
              </a:rPr>
              <a:t>ဌာန</a:t>
            </a:r>
            <a:r>
              <a:rPr lang="en-US" sz="1800" dirty="0">
                <a:latin typeface="Myanmar3" pitchFamily="18" charset="0"/>
                <a:ea typeface="Calibri"/>
                <a:cs typeface="Myanmar3" pitchFamily="18" charset="0"/>
              </a:rPr>
              <a:t>၊ </a:t>
            </a:r>
            <a:r>
              <a:rPr lang="en-US" sz="1800" dirty="0" err="1">
                <a:latin typeface="Myanmar3" pitchFamily="18" charset="0"/>
                <a:ea typeface="Calibri"/>
                <a:cs typeface="Myanmar3" pitchFamily="18" charset="0"/>
              </a:rPr>
              <a:t>အဖွဲ့အစည်းများ</a:t>
            </a:r>
            <a:r>
              <a:rPr lang="en-US" sz="1800" dirty="0">
                <a:latin typeface="Myanmar3" pitchFamily="18" charset="0"/>
                <a:ea typeface="Calibri"/>
                <a:cs typeface="Myanmar3" pitchFamily="18" charset="0"/>
              </a:rPr>
              <a:t>၊ </a:t>
            </a:r>
            <a:r>
              <a:rPr lang="en-US" sz="1800" dirty="0" err="1">
                <a:latin typeface="Myanmar3" pitchFamily="18" charset="0"/>
                <a:ea typeface="Calibri"/>
                <a:cs typeface="Myanmar3" pitchFamily="18" charset="0"/>
              </a:rPr>
              <a:t>အပြည်ပြည</a:t>
            </a:r>
            <a:r>
              <a:rPr lang="en-US" sz="1800" dirty="0">
                <a:latin typeface="Myanmar3" pitchFamily="18" charset="0"/>
                <a:ea typeface="Calibri"/>
                <a:cs typeface="Myanmar3" pitchFamily="18" charset="0"/>
              </a:rPr>
              <a:t>် </a:t>
            </a:r>
            <a:r>
              <a:rPr lang="en-US" sz="1800" dirty="0" err="1">
                <a:latin typeface="Myanmar3" pitchFamily="18" charset="0"/>
                <a:ea typeface="Calibri"/>
                <a:cs typeface="Myanmar3" pitchFamily="18" charset="0"/>
              </a:rPr>
              <a:t>ဆိုင်ရာအဖွဲ</a:t>
            </a:r>
            <a:r>
              <a:rPr lang="en-US" sz="1800" dirty="0">
                <a:latin typeface="Myanmar3" pitchFamily="18" charset="0"/>
                <a:ea typeface="Calibri"/>
                <a:cs typeface="Myanmar3" pitchFamily="18" charset="0"/>
              </a:rPr>
              <a:t>့ </a:t>
            </a:r>
            <a:r>
              <a:rPr lang="en-US" sz="1800" dirty="0" err="1">
                <a:latin typeface="Myanmar3" pitchFamily="18" charset="0"/>
                <a:ea typeface="Calibri"/>
                <a:cs typeface="Myanmar3" pitchFamily="18" charset="0"/>
              </a:rPr>
              <a:t>အစည်းများ</a:t>
            </a:r>
            <a:r>
              <a:rPr lang="en-US" sz="1800" dirty="0">
                <a:latin typeface="Myanmar3" pitchFamily="18" charset="0"/>
                <a:ea typeface="Calibri"/>
                <a:cs typeface="Myanmar3" pitchFamily="18" charset="0"/>
              </a:rPr>
              <a:t>၊ </a:t>
            </a:r>
            <a:r>
              <a:rPr lang="en-US" sz="1800" dirty="0" err="1">
                <a:latin typeface="Myanmar3" pitchFamily="18" charset="0"/>
                <a:ea typeface="Calibri"/>
                <a:cs typeface="Myanmar3" pitchFamily="18" charset="0"/>
              </a:rPr>
              <a:t>ပြည်တွင</a:t>
            </a:r>
            <a:r>
              <a:rPr lang="en-US" sz="1800" dirty="0" err="1" smtClean="0">
                <a:latin typeface="Myanmar3" pitchFamily="18" charset="0"/>
                <a:ea typeface="Calibri"/>
                <a:cs typeface="Myanmar3" pitchFamily="18" charset="0"/>
              </a:rPr>
              <a:t>်း</a:t>
            </a:r>
            <a:r>
              <a:rPr lang="en-US" sz="1800" dirty="0" smtClean="0">
                <a:latin typeface="Myanmar3" pitchFamily="18" charset="0"/>
                <a:ea typeface="Calibri"/>
                <a:cs typeface="Myanmar3" pitchFamily="18" charset="0"/>
              </a:rPr>
              <a:t> </a:t>
            </a:r>
            <a:r>
              <a:rPr lang="en-US" sz="1800" dirty="0" err="1" smtClean="0">
                <a:latin typeface="Myanmar3" pitchFamily="18" charset="0"/>
                <a:ea typeface="Calibri"/>
                <a:cs typeface="Myanmar3" pitchFamily="18" charset="0"/>
              </a:rPr>
              <a:t>ပ</a:t>
            </a:r>
            <a:r>
              <a:rPr lang="en-US" sz="1800" dirty="0" err="1">
                <a:latin typeface="Myanmar3" pitchFamily="18" charset="0"/>
                <a:ea typeface="Calibri"/>
                <a:cs typeface="Myanmar3" pitchFamily="18" charset="0"/>
              </a:rPr>
              <a:t>ြည်ပ</a:t>
            </a:r>
            <a:r>
              <a:rPr lang="en-US" sz="1800" dirty="0">
                <a:latin typeface="Myanmar3" pitchFamily="18" charset="0"/>
                <a:ea typeface="Calibri"/>
                <a:cs typeface="Myanmar3" pitchFamily="18" charset="0"/>
              </a:rPr>
              <a:t> </a:t>
            </a:r>
            <a:r>
              <a:rPr lang="en-US" sz="1800" dirty="0" err="1">
                <a:latin typeface="Myanmar3" pitchFamily="18" charset="0"/>
                <a:ea typeface="Calibri"/>
                <a:cs typeface="Myanmar3" pitchFamily="18" charset="0"/>
              </a:rPr>
              <a:t>အဖွဲ့အစည်းများနှင</a:t>
            </a:r>
            <a:r>
              <a:rPr lang="en-US" sz="1800" dirty="0">
                <a:latin typeface="Myanmar3" pitchFamily="18" charset="0"/>
                <a:ea typeface="Calibri"/>
                <a:cs typeface="Myanmar3" pitchFamily="18" charset="0"/>
              </a:rPr>
              <a:t>့်  </a:t>
            </a:r>
            <a:r>
              <a:rPr lang="en-US" sz="1800" dirty="0" err="1">
                <a:latin typeface="Myanmar3" pitchFamily="18" charset="0"/>
                <a:ea typeface="Calibri"/>
                <a:cs typeface="Myanmar3" pitchFamily="18" charset="0"/>
              </a:rPr>
              <a:t>ပုဂ္ဂလိကများ</a:t>
            </a:r>
            <a:r>
              <a:rPr lang="en-US" sz="1800" dirty="0">
                <a:latin typeface="Myanmar3" pitchFamily="18" charset="0"/>
                <a:ea typeface="Calibri"/>
                <a:cs typeface="Myanmar3" pitchFamily="18" charset="0"/>
              </a:rPr>
              <a:t> </a:t>
            </a:r>
            <a:r>
              <a:rPr lang="en-US" sz="1800" dirty="0" err="1">
                <a:latin typeface="Myanmar3" pitchFamily="18" charset="0"/>
                <a:ea typeface="Calibri"/>
                <a:cs typeface="Myanmar3" pitchFamily="18" charset="0"/>
              </a:rPr>
              <a:t>ပူးပေါင်း</a:t>
            </a:r>
            <a:r>
              <a:rPr lang="en-US" sz="1800" dirty="0">
                <a:latin typeface="Myanmar3" pitchFamily="18" charset="0"/>
                <a:ea typeface="Calibri"/>
                <a:cs typeface="Myanmar3" pitchFamily="18" charset="0"/>
              </a:rPr>
              <a:t> </a:t>
            </a:r>
            <a:r>
              <a:rPr lang="en-US" sz="1800" dirty="0" err="1">
                <a:latin typeface="Myanmar3" pitchFamily="18" charset="0"/>
                <a:ea typeface="Calibri"/>
                <a:cs typeface="Myanmar3" pitchFamily="18" charset="0"/>
              </a:rPr>
              <a:t>ဆောင်ရွက်နိုင်ရန</a:t>
            </a:r>
            <a:r>
              <a:rPr lang="en-US" sz="1800" dirty="0" smtClean="0">
                <a:latin typeface="Myanmar3" pitchFamily="18" charset="0"/>
                <a:ea typeface="Calibri"/>
                <a:cs typeface="Myanmar3" pitchFamily="18" charset="0"/>
              </a:rPr>
              <a:t>် </a:t>
            </a:r>
            <a:r>
              <a:rPr lang="en-US" sz="1800" i="1" dirty="0" smtClean="0">
                <a:solidFill>
                  <a:srgbClr val="C00000"/>
                </a:solidFill>
                <a:latin typeface="Myanmar3" pitchFamily="18" charset="0"/>
                <a:ea typeface="Calibri"/>
                <a:cs typeface="Myanmar3" pitchFamily="18" charset="0"/>
              </a:rPr>
              <a:t>(၃-ဃ)</a:t>
            </a:r>
          </a:p>
          <a:p>
            <a:pPr>
              <a:lnSpc>
                <a:spcPct val="150000"/>
              </a:lnSpc>
              <a:buClr>
                <a:srgbClr val="0033CC"/>
              </a:buClr>
              <a:buFont typeface="Wingdings" pitchFamily="2" charset="2"/>
              <a:buChar char="Ø"/>
            </a:pPr>
            <a:r>
              <a:rPr lang="en-US" sz="1800" dirty="0" smtClean="0">
                <a:latin typeface="Myanmar3" pitchFamily="18" charset="0"/>
                <a:ea typeface="Calibri"/>
                <a:cs typeface="Myanmar3" pitchFamily="18" charset="0"/>
              </a:rPr>
              <a:t>က</a:t>
            </a:r>
            <a:r>
              <a:rPr lang="en-US" sz="1800" dirty="0">
                <a:latin typeface="Myanmar3" pitchFamily="18" charset="0"/>
                <a:ea typeface="Calibri"/>
                <a:cs typeface="Myanmar3" pitchFamily="18" charset="0"/>
              </a:rPr>
              <a:t>ျွ</a:t>
            </a:r>
            <a:r>
              <a:rPr lang="en-US" sz="1800" dirty="0" err="1">
                <a:latin typeface="Myanmar3" pitchFamily="18" charset="0"/>
                <a:ea typeface="Calibri"/>
                <a:cs typeface="Myanmar3" pitchFamily="18" charset="0"/>
              </a:rPr>
              <a:t>မ်းကျင်သူ</a:t>
            </a:r>
            <a:r>
              <a:rPr lang="en-US" sz="1800" dirty="0">
                <a:latin typeface="Myanmar3" pitchFamily="18" charset="0"/>
                <a:ea typeface="Calibri"/>
                <a:cs typeface="Myanmar3" pitchFamily="18" charset="0"/>
              </a:rPr>
              <a:t> </a:t>
            </a:r>
            <a:r>
              <a:rPr lang="en-US" sz="1800" dirty="0" err="1">
                <a:latin typeface="Myanmar3" pitchFamily="18" charset="0"/>
                <a:ea typeface="Calibri"/>
                <a:cs typeface="Myanmar3" pitchFamily="18" charset="0"/>
              </a:rPr>
              <a:t>ပညာရှင်များနှင</a:t>
            </a:r>
            <a:r>
              <a:rPr lang="en-US" sz="1800" dirty="0">
                <a:latin typeface="Myanmar3" pitchFamily="18" charset="0"/>
                <a:ea typeface="Calibri"/>
                <a:cs typeface="Myanmar3" pitchFamily="18" charset="0"/>
              </a:rPr>
              <a:t>့် </a:t>
            </a:r>
            <a:r>
              <a:rPr lang="en-US" sz="1800" dirty="0" err="1">
                <a:latin typeface="Myanmar3" pitchFamily="18" charset="0"/>
                <a:ea typeface="Calibri"/>
                <a:cs typeface="Myanmar3" pitchFamily="18" charset="0"/>
              </a:rPr>
              <a:t>အခြား</a:t>
            </a:r>
            <a:r>
              <a:rPr lang="en-US" sz="1800" dirty="0">
                <a:latin typeface="Myanmar3" pitchFamily="18" charset="0"/>
                <a:ea typeface="Calibri"/>
                <a:cs typeface="Myanmar3" pitchFamily="18" charset="0"/>
              </a:rPr>
              <a:t> </a:t>
            </a:r>
            <a:r>
              <a:rPr lang="en-US" sz="1800" dirty="0" err="1">
                <a:latin typeface="Myanmar3" pitchFamily="18" charset="0"/>
                <a:ea typeface="Calibri"/>
                <a:cs typeface="Myanmar3" pitchFamily="18" charset="0"/>
              </a:rPr>
              <a:t>သင</a:t>
            </a:r>
            <a:r>
              <a:rPr lang="en-US" sz="1800" dirty="0">
                <a:latin typeface="Myanmar3" pitchFamily="18" charset="0"/>
                <a:ea typeface="Calibri"/>
                <a:cs typeface="Myanmar3" pitchFamily="18" charset="0"/>
              </a:rPr>
              <a:t>့်</a:t>
            </a:r>
            <a:r>
              <a:rPr lang="en-US" sz="1800" dirty="0" err="1">
                <a:latin typeface="Myanmar3" pitchFamily="18" charset="0"/>
                <a:ea typeface="Calibri"/>
                <a:cs typeface="Myanmar3" pitchFamily="18" charset="0"/>
              </a:rPr>
              <a:t>လျော်သူမ</a:t>
            </a:r>
            <a:r>
              <a:rPr lang="en-US" sz="1800" dirty="0" err="1" smtClean="0">
                <a:latin typeface="Myanmar3" pitchFamily="18" charset="0"/>
                <a:ea typeface="Calibri"/>
                <a:cs typeface="Myanmar3" pitchFamily="18" charset="0"/>
              </a:rPr>
              <a:t>ျား</a:t>
            </a:r>
            <a:r>
              <a:rPr lang="en-US" sz="1800" dirty="0" smtClean="0">
                <a:latin typeface="Myanmar3" pitchFamily="18" charset="0"/>
                <a:ea typeface="Calibri"/>
                <a:cs typeface="Myanmar3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Myanmar3" pitchFamily="18" charset="0"/>
                <a:ea typeface="Calibri"/>
                <a:cs typeface="Myanmar3" pitchFamily="18" charset="0"/>
              </a:rPr>
              <a:t>မျိုးစေ့ဆိုင်ရာအမျိုးသား</a:t>
            </a:r>
            <a:r>
              <a:rPr lang="en-US" sz="1800" dirty="0">
                <a:solidFill>
                  <a:srgbClr val="000000"/>
                </a:solidFill>
                <a:latin typeface="Myanmar3" pitchFamily="18" charset="0"/>
                <a:ea typeface="Calibri"/>
                <a:cs typeface="Myanmar3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Myanmar3" pitchFamily="18" charset="0"/>
                <a:ea typeface="Calibri"/>
                <a:cs typeface="Myanmar3" pitchFamily="18" charset="0"/>
              </a:rPr>
              <a:t>ကော်မတ</a:t>
            </a:r>
            <a:r>
              <a:rPr lang="en-US" sz="1800" dirty="0" err="1" smtClean="0">
                <a:solidFill>
                  <a:srgbClr val="000000"/>
                </a:solidFill>
                <a:latin typeface="Myanmar3" pitchFamily="18" charset="0"/>
                <a:ea typeface="Calibri"/>
                <a:cs typeface="Myanmar3" pitchFamily="18" charset="0"/>
              </a:rPr>
              <a:t>ီတွင</a:t>
            </a:r>
            <a:r>
              <a:rPr lang="en-US" sz="1800" dirty="0" smtClean="0">
                <a:solidFill>
                  <a:srgbClr val="000000"/>
                </a:solidFill>
                <a:latin typeface="Myanmar3" pitchFamily="18" charset="0"/>
                <a:ea typeface="Calibri"/>
                <a:cs typeface="Myanmar3" pitchFamily="18" charset="0"/>
              </a:rPr>
              <a:t>် အဖွဲ့၀င်ဖြစ်ပါ၀င်နိုင်။</a:t>
            </a:r>
            <a:r>
              <a:rPr lang="en-US" sz="1800" i="1" dirty="0" smtClean="0">
                <a:solidFill>
                  <a:srgbClr val="C0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(၄-က)</a:t>
            </a:r>
          </a:p>
          <a:p>
            <a:pPr>
              <a:lnSpc>
                <a:spcPct val="150000"/>
              </a:lnSpc>
              <a:buClr>
                <a:srgbClr val="0033CC"/>
              </a:buClr>
              <a:buFont typeface="Wingdings" pitchFamily="2" charset="2"/>
              <a:buChar char="Ø"/>
            </a:pPr>
            <a:r>
              <a:rPr lang="en-US" sz="1800" spc="-30" dirty="0" err="1" smtClean="0">
                <a:latin typeface="Myanmar3" pitchFamily="18" charset="0"/>
                <a:ea typeface="Calibri"/>
                <a:cs typeface="Myanmar3" pitchFamily="18" charset="0"/>
              </a:rPr>
              <a:t>မ</a:t>
            </a:r>
            <a:r>
              <a:rPr lang="en-US" sz="1800" spc="-30" dirty="0" err="1">
                <a:latin typeface="Myanmar3" pitchFamily="18" charset="0"/>
                <a:ea typeface="Calibri"/>
                <a:cs typeface="Myanmar3" pitchFamily="18" charset="0"/>
              </a:rPr>
              <a:t>ျိုးစေ့အရည်အသ</a:t>
            </a:r>
            <a:r>
              <a:rPr lang="en-US" sz="1800" spc="-30" dirty="0" err="1" smtClean="0">
                <a:latin typeface="Myanmar3" pitchFamily="18" charset="0"/>
                <a:ea typeface="Calibri"/>
                <a:cs typeface="Myanmar3" pitchFamily="18" charset="0"/>
              </a:rPr>
              <a:t>ွေး</a:t>
            </a:r>
            <a:r>
              <a:rPr lang="en-US" sz="1800" spc="-30" dirty="0" smtClean="0">
                <a:latin typeface="Myanmar3" pitchFamily="18" charset="0"/>
                <a:ea typeface="Calibri"/>
                <a:cs typeface="Myanmar3" pitchFamily="18" charset="0"/>
              </a:rPr>
              <a:t> </a:t>
            </a:r>
            <a:r>
              <a:rPr lang="en-US" sz="1800" spc="-30" dirty="0" err="1" smtClean="0">
                <a:latin typeface="Myanmar3" pitchFamily="18" charset="0"/>
                <a:ea typeface="Calibri"/>
                <a:cs typeface="Myanmar3" pitchFamily="18" charset="0"/>
              </a:rPr>
              <a:t>စစ</a:t>
            </a:r>
            <a:r>
              <a:rPr lang="en-US" sz="1800" spc="-30" dirty="0" err="1">
                <a:latin typeface="Myanmar3" pitchFamily="18" charset="0"/>
                <a:ea typeface="Calibri"/>
                <a:cs typeface="Myanmar3" pitchFamily="18" charset="0"/>
              </a:rPr>
              <a:t>်ဆေးခန်း</a:t>
            </a:r>
            <a:r>
              <a:rPr lang="en-US" sz="1800" spc="-30" dirty="0">
                <a:latin typeface="Myanmar3" pitchFamily="18" charset="0"/>
                <a:ea typeface="Calibri"/>
                <a:cs typeface="Myanmar3" pitchFamily="18" charset="0"/>
              </a:rPr>
              <a:t> </a:t>
            </a:r>
            <a:r>
              <a:rPr lang="en-US" sz="1800" spc="-30" dirty="0" err="1">
                <a:latin typeface="Myanmar3" pitchFamily="18" charset="0"/>
                <a:ea typeface="Calibri"/>
                <a:cs typeface="Myanmar3" pitchFamily="18" charset="0"/>
              </a:rPr>
              <a:t>ဖွင</a:t>
            </a:r>
            <a:r>
              <a:rPr lang="en-US" sz="1800" spc="-30" dirty="0">
                <a:latin typeface="Myanmar3" pitchFamily="18" charset="0"/>
                <a:ea typeface="Calibri"/>
                <a:cs typeface="Myanmar3" pitchFamily="18" charset="0"/>
              </a:rPr>
              <a:t>့်</a:t>
            </a:r>
            <a:r>
              <a:rPr lang="en-US" sz="1800" spc="-30" dirty="0" err="1">
                <a:latin typeface="Myanmar3" pitchFamily="18" charset="0"/>
                <a:ea typeface="Calibri"/>
                <a:cs typeface="Myanmar3" pitchFamily="18" charset="0"/>
              </a:rPr>
              <a:t>လှစ်လ</a:t>
            </a:r>
            <a:r>
              <a:rPr lang="en-US" sz="1800" spc="-30" dirty="0" err="1" smtClean="0">
                <a:latin typeface="Myanmar3" pitchFamily="18" charset="0"/>
                <a:ea typeface="Calibri"/>
                <a:cs typeface="Myanmar3" pitchFamily="18" charset="0"/>
              </a:rPr>
              <a:t>ိုပါက</a:t>
            </a:r>
            <a:r>
              <a:rPr lang="en-US" sz="1800" spc="-30" dirty="0" smtClean="0">
                <a:latin typeface="Myanmar3" pitchFamily="18" charset="0"/>
                <a:ea typeface="Calibri"/>
                <a:cs typeface="Myanmar3" pitchFamily="18" charset="0"/>
              </a:rPr>
              <a:t> </a:t>
            </a:r>
            <a:r>
              <a:rPr lang="en-US" sz="1800" spc="-30" dirty="0" err="1" smtClean="0">
                <a:solidFill>
                  <a:srgbClr val="000000"/>
                </a:solidFill>
                <a:latin typeface="Myanmar3" pitchFamily="18" charset="0"/>
                <a:ea typeface="Calibri"/>
                <a:cs typeface="Myanmar3" pitchFamily="18" charset="0"/>
              </a:rPr>
              <a:t>မ</a:t>
            </a:r>
            <a:r>
              <a:rPr lang="en-US" sz="1800" spc="-30" dirty="0" err="1">
                <a:solidFill>
                  <a:srgbClr val="000000"/>
                </a:solidFill>
                <a:latin typeface="Myanmar3" pitchFamily="18" charset="0"/>
                <a:ea typeface="Calibri"/>
                <a:cs typeface="Myanmar3" pitchFamily="18" charset="0"/>
              </a:rPr>
              <a:t>ျိုးစေ</a:t>
            </a:r>
            <a:r>
              <a:rPr lang="en-US" sz="1800" spc="-30" dirty="0">
                <a:solidFill>
                  <a:srgbClr val="000000"/>
                </a:solidFill>
                <a:latin typeface="Myanmar3" pitchFamily="18" charset="0"/>
                <a:ea typeface="Calibri"/>
                <a:cs typeface="Myanmar3" pitchFamily="18" charset="0"/>
              </a:rPr>
              <a:t>့ </a:t>
            </a:r>
            <a:r>
              <a:rPr lang="en-US" sz="1800" spc="-30" dirty="0" err="1">
                <a:solidFill>
                  <a:srgbClr val="000000"/>
                </a:solidFill>
                <a:latin typeface="Myanmar3" pitchFamily="18" charset="0"/>
                <a:ea typeface="Calibri"/>
                <a:cs typeface="Myanmar3" pitchFamily="18" charset="0"/>
              </a:rPr>
              <a:t>ဆိုင်ရာအမျိုးသားကော်မတီသို</a:t>
            </a:r>
            <a:r>
              <a:rPr lang="en-US" sz="1800" spc="-30" dirty="0">
                <a:solidFill>
                  <a:srgbClr val="000000"/>
                </a:solidFill>
                <a:latin typeface="Myanmar3" pitchFamily="18" charset="0"/>
                <a:ea typeface="Calibri"/>
                <a:cs typeface="Myanmar3" pitchFamily="18" charset="0"/>
              </a:rPr>
              <a:t>့ </a:t>
            </a:r>
            <a:r>
              <a:rPr lang="en-US" sz="1800" spc="-30" dirty="0" err="1" smtClean="0">
                <a:latin typeface="Myanmar3" pitchFamily="18" charset="0"/>
                <a:ea typeface="Calibri"/>
                <a:cs typeface="Myanmar3" pitchFamily="18" charset="0"/>
              </a:rPr>
              <a:t>သတ</a:t>
            </a:r>
            <a:r>
              <a:rPr lang="en-US" sz="1800" spc="-30" dirty="0" err="1">
                <a:latin typeface="Myanmar3" pitchFamily="18" charset="0"/>
                <a:ea typeface="Calibri"/>
                <a:cs typeface="Myanmar3" pitchFamily="18" charset="0"/>
              </a:rPr>
              <a:t>်မှတ်</a:t>
            </a:r>
            <a:r>
              <a:rPr lang="en-US" sz="1800" spc="-30" dirty="0" err="1">
                <a:solidFill>
                  <a:srgbClr val="000000"/>
                </a:solidFill>
                <a:latin typeface="Myanmar3" pitchFamily="18" charset="0"/>
                <a:ea typeface="Calibri"/>
                <a:cs typeface="Myanmar3" pitchFamily="18" charset="0"/>
              </a:rPr>
              <a:t>ချက်များနှင</a:t>
            </a:r>
            <a:r>
              <a:rPr lang="en-US" sz="1800" spc="-30" dirty="0">
                <a:solidFill>
                  <a:srgbClr val="000000"/>
                </a:solidFill>
                <a:latin typeface="Myanmar3" pitchFamily="18" charset="0"/>
                <a:ea typeface="Calibri"/>
                <a:cs typeface="Myanmar3" pitchFamily="18" charset="0"/>
              </a:rPr>
              <a:t>့်</a:t>
            </a:r>
            <a:r>
              <a:rPr lang="en-US" sz="1800" spc="-30" dirty="0" err="1">
                <a:solidFill>
                  <a:srgbClr val="000000"/>
                </a:solidFill>
                <a:latin typeface="Myanmar3" pitchFamily="18" charset="0"/>
                <a:ea typeface="Calibri"/>
                <a:cs typeface="Myanmar3" pitchFamily="18" charset="0"/>
              </a:rPr>
              <a:t>အညီ</a:t>
            </a:r>
            <a:r>
              <a:rPr lang="en-US" sz="1800" spc="-30" dirty="0">
                <a:solidFill>
                  <a:srgbClr val="000000"/>
                </a:solidFill>
                <a:latin typeface="Myanmar3" pitchFamily="18" charset="0"/>
                <a:ea typeface="Calibri"/>
                <a:cs typeface="Myanmar3" pitchFamily="18" charset="0"/>
              </a:rPr>
              <a:t> </a:t>
            </a:r>
            <a:r>
              <a:rPr lang="en-US" sz="1800" spc="-30" dirty="0" smtClean="0">
                <a:solidFill>
                  <a:srgbClr val="000000"/>
                </a:solidFill>
                <a:latin typeface="Myanmar3" pitchFamily="18" charset="0"/>
                <a:ea typeface="Calibri"/>
                <a:cs typeface="Myanmar3" pitchFamily="18" charset="0"/>
              </a:rPr>
              <a:t>လ</a:t>
            </a:r>
            <a:r>
              <a:rPr lang="en-US" sz="1800" spc="-30" dirty="0">
                <a:solidFill>
                  <a:srgbClr val="000000"/>
                </a:solidFill>
                <a:latin typeface="Myanmar3" pitchFamily="18" charset="0"/>
                <a:ea typeface="Calibri"/>
                <a:cs typeface="Myanmar3" pitchFamily="18" charset="0"/>
              </a:rPr>
              <a:t>ျှ</a:t>
            </a:r>
            <a:r>
              <a:rPr lang="en-US" sz="1800" spc="-30" dirty="0" err="1">
                <a:solidFill>
                  <a:srgbClr val="000000"/>
                </a:solidFill>
                <a:latin typeface="Myanmar3" pitchFamily="18" charset="0"/>
                <a:ea typeface="Calibri"/>
                <a:cs typeface="Myanmar3" pitchFamily="18" charset="0"/>
              </a:rPr>
              <a:t>ောက်ထ</a:t>
            </a:r>
            <a:r>
              <a:rPr lang="en-US" sz="1800" spc="-30" dirty="0" err="1" smtClean="0">
                <a:solidFill>
                  <a:srgbClr val="000000"/>
                </a:solidFill>
                <a:latin typeface="Myanmar3" pitchFamily="18" charset="0"/>
                <a:ea typeface="Calibri"/>
                <a:cs typeface="Myanmar3" pitchFamily="18" charset="0"/>
              </a:rPr>
              <a:t>ားနိုင</a:t>
            </a:r>
            <a:r>
              <a:rPr lang="en-US" sz="1800" spc="-30" dirty="0" smtClean="0">
                <a:solidFill>
                  <a:srgbClr val="000000"/>
                </a:solidFill>
                <a:latin typeface="Myanmar3" pitchFamily="18" charset="0"/>
                <a:ea typeface="Calibri"/>
                <a:cs typeface="Myanmar3" pitchFamily="18" charset="0"/>
              </a:rPr>
              <a:t>်။</a:t>
            </a:r>
            <a:r>
              <a:rPr lang="en-US" sz="1800" i="1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(</a:t>
            </a:r>
            <a:r>
              <a:rPr lang="en-US" sz="1800" i="1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ဌာနမ</a:t>
            </a:r>
            <a:r>
              <a:rPr lang="en-US" sz="1800" i="1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ှ </a:t>
            </a:r>
            <a:r>
              <a:rPr lang="en-US" sz="1800" i="1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နည်းပည</a:t>
            </a:r>
            <a:r>
              <a:rPr lang="en-US" sz="1800" i="1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ာ</a:t>
            </a:r>
            <a:r>
              <a:rPr lang="en-US" sz="1800" i="1" dirty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1800" i="1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သင်တန်းပို့ချမည</a:t>
            </a:r>
            <a:r>
              <a:rPr lang="en-US" sz="1800" i="1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်) </a:t>
            </a:r>
            <a:r>
              <a:rPr lang="en-US" sz="1800" i="1" dirty="0" smtClean="0">
                <a:solidFill>
                  <a:srgbClr val="C0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(၁၂-က)</a:t>
            </a:r>
          </a:p>
          <a:p>
            <a:pPr>
              <a:lnSpc>
                <a:spcPct val="150000"/>
              </a:lnSpc>
              <a:buClr>
                <a:srgbClr val="0033CC"/>
              </a:buClr>
              <a:buFont typeface="Wingdings" pitchFamily="2" charset="2"/>
              <a:buChar char="Ø"/>
            </a:pPr>
            <a:r>
              <a:rPr lang="en-US" sz="1800" i="1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မျိုးစေ့လုပ်ငန်းလုပ်ကိုင်နိုင်ရန</a:t>
            </a:r>
            <a:r>
              <a:rPr lang="en-US" sz="1800" i="1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 </a:t>
            </a:r>
            <a:r>
              <a:rPr lang="en-US" sz="1800" dirty="0" err="1" smtClean="0">
                <a:latin typeface="Myanmar3" pitchFamily="18" charset="0"/>
                <a:ea typeface="Calibri"/>
                <a:cs typeface="Myanmar3" pitchFamily="18" charset="0"/>
              </a:rPr>
              <a:t>သတ</a:t>
            </a:r>
            <a:r>
              <a:rPr lang="en-US" sz="1800" dirty="0" err="1">
                <a:latin typeface="Myanmar3" pitchFamily="18" charset="0"/>
                <a:ea typeface="Calibri"/>
                <a:cs typeface="Myanmar3" pitchFamily="18" charset="0"/>
              </a:rPr>
              <a:t>်မှတ်ချက်များနှင</a:t>
            </a:r>
            <a:r>
              <a:rPr lang="en-US" sz="1800" dirty="0">
                <a:latin typeface="Myanmar3" pitchFamily="18" charset="0"/>
                <a:ea typeface="Calibri"/>
                <a:cs typeface="Myanmar3" pitchFamily="18" charset="0"/>
              </a:rPr>
              <a:t>့်</a:t>
            </a:r>
            <a:r>
              <a:rPr lang="en-US" sz="1800" dirty="0" err="1">
                <a:latin typeface="Myanmar3" pitchFamily="18" charset="0"/>
                <a:ea typeface="Calibri"/>
                <a:cs typeface="Myanmar3" pitchFamily="18" charset="0"/>
              </a:rPr>
              <a:t>အညီ</a:t>
            </a:r>
            <a:r>
              <a:rPr lang="en-US" sz="1800" dirty="0">
                <a:latin typeface="Myanmar3" pitchFamily="18" charset="0"/>
                <a:ea typeface="Calibri"/>
                <a:cs typeface="Myanmar3" pitchFamily="18" charset="0"/>
              </a:rPr>
              <a:t> </a:t>
            </a:r>
            <a:r>
              <a:rPr lang="en-US" sz="1800" dirty="0" err="1">
                <a:latin typeface="Myanmar3" pitchFamily="18" charset="0"/>
                <a:ea typeface="Calibri"/>
                <a:cs typeface="Myanmar3" pitchFamily="18" charset="0"/>
              </a:rPr>
              <a:t>မျိုးစေ့က</a:t>
            </a:r>
            <a:r>
              <a:rPr lang="en-US" sz="1800" dirty="0">
                <a:latin typeface="Myanmar3" pitchFamily="18" charset="0"/>
                <a:ea typeface="Calibri"/>
                <a:cs typeface="Myanmar3" pitchFamily="18" charset="0"/>
              </a:rPr>
              <a:t>ျွ</a:t>
            </a:r>
            <a:r>
              <a:rPr lang="en-US" sz="1800" dirty="0" err="1">
                <a:latin typeface="Myanmar3" pitchFamily="18" charset="0"/>
                <a:ea typeface="Calibri"/>
                <a:cs typeface="Myanmar3" pitchFamily="18" charset="0"/>
              </a:rPr>
              <a:t>မ်းကျင်မှုဆိုင်ရာ</a:t>
            </a:r>
            <a:r>
              <a:rPr lang="en-US" sz="1800" dirty="0">
                <a:latin typeface="Myanmar3" pitchFamily="18" charset="0"/>
                <a:ea typeface="Calibri"/>
                <a:cs typeface="Myanmar3" pitchFamily="18" charset="0"/>
              </a:rPr>
              <a:t> </a:t>
            </a:r>
            <a:r>
              <a:rPr lang="en-US" sz="1800" dirty="0" err="1">
                <a:latin typeface="Myanmar3" pitchFamily="18" charset="0"/>
                <a:ea typeface="Calibri"/>
                <a:cs typeface="Myanmar3" pitchFamily="18" charset="0"/>
              </a:rPr>
              <a:t>ကော်မတီသို</a:t>
            </a:r>
            <a:r>
              <a:rPr lang="en-US" sz="1800" dirty="0">
                <a:latin typeface="Myanmar3" pitchFamily="18" charset="0"/>
                <a:ea typeface="Calibri"/>
                <a:cs typeface="Myanmar3" pitchFamily="18" charset="0"/>
              </a:rPr>
              <a:t>့ </a:t>
            </a:r>
            <a:r>
              <a:rPr lang="en-US" sz="1800" dirty="0" err="1">
                <a:latin typeface="Myanmar3" pitchFamily="18" charset="0"/>
                <a:ea typeface="Calibri"/>
                <a:cs typeface="Myanmar3" pitchFamily="18" charset="0"/>
              </a:rPr>
              <a:t>လိုင်စင်ရရှိရန</a:t>
            </a:r>
            <a:r>
              <a:rPr lang="en-US" sz="1800" dirty="0">
                <a:latin typeface="Myanmar3" pitchFamily="18" charset="0"/>
                <a:ea typeface="Calibri"/>
                <a:cs typeface="Myanmar3" pitchFamily="18" charset="0"/>
              </a:rPr>
              <a:t>် </a:t>
            </a:r>
            <a:r>
              <a:rPr lang="en-US" sz="1800" dirty="0" smtClean="0">
                <a:latin typeface="Myanmar3" pitchFamily="18" charset="0"/>
                <a:ea typeface="Calibri"/>
                <a:cs typeface="Myanmar3" pitchFamily="18" charset="0"/>
              </a:rPr>
              <a:t>လ</a:t>
            </a:r>
            <a:r>
              <a:rPr lang="en-US" sz="1800" dirty="0">
                <a:latin typeface="Myanmar3" pitchFamily="18" charset="0"/>
                <a:ea typeface="Calibri"/>
                <a:cs typeface="Myanmar3" pitchFamily="18" charset="0"/>
              </a:rPr>
              <a:t>ျှ</a:t>
            </a:r>
            <a:r>
              <a:rPr lang="en-US" sz="1800" dirty="0" err="1">
                <a:latin typeface="Myanmar3" pitchFamily="18" charset="0"/>
                <a:ea typeface="Calibri"/>
                <a:cs typeface="Myanmar3" pitchFamily="18" charset="0"/>
              </a:rPr>
              <a:t>ောက်ထ</a:t>
            </a:r>
            <a:r>
              <a:rPr lang="en-US" sz="1800" dirty="0" err="1" smtClean="0">
                <a:latin typeface="Myanmar3" pitchFamily="18" charset="0"/>
                <a:ea typeface="Calibri"/>
                <a:cs typeface="Myanmar3" pitchFamily="18" charset="0"/>
              </a:rPr>
              <a:t>ားနိုင</a:t>
            </a:r>
            <a:r>
              <a:rPr lang="en-US" sz="1800" dirty="0" smtClean="0">
                <a:latin typeface="Myanmar3" pitchFamily="18" charset="0"/>
                <a:ea typeface="Calibri"/>
                <a:cs typeface="Myanmar3" pitchFamily="18" charset="0"/>
              </a:rPr>
              <a:t>်။</a:t>
            </a:r>
            <a:r>
              <a:rPr lang="en-US" sz="1800" i="1" dirty="0" smtClean="0">
                <a:solidFill>
                  <a:srgbClr val="C00000"/>
                </a:solidFill>
                <a:latin typeface="Myanmar3" pitchFamily="18" charset="0"/>
                <a:ea typeface="Calibri"/>
                <a:cs typeface="Myanmar3" pitchFamily="18" charset="0"/>
              </a:rPr>
              <a:t>(၁၆-က)</a:t>
            </a:r>
            <a:endParaRPr lang="en-US" sz="1800" i="1" dirty="0" smtClean="0">
              <a:solidFill>
                <a:srgbClr val="C00000"/>
              </a:solidFill>
              <a:latin typeface="Myanmar3" pitchFamily="18" charset="0"/>
              <a:ea typeface="Myanmar3" pitchFamily="18" charset="0"/>
              <a:cs typeface="Myanmar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FE8EA-D193-41BB-8E22-E54470098F13}" type="slidenum">
              <a:rPr lang="en-US" smtClean="0">
                <a:latin typeface="Myanmar3" pitchFamily="18" charset="0"/>
                <a:ea typeface="Myanmar3" pitchFamily="18" charset="0"/>
                <a:cs typeface="Myanmar3" pitchFamily="18" charset="0"/>
              </a:rPr>
              <a:pPr/>
              <a:t>12</a:t>
            </a:fld>
            <a:endParaRPr lang="en-US">
              <a:latin typeface="Myanmar3" pitchFamily="18" charset="0"/>
              <a:ea typeface="Myanmar3" pitchFamily="18" charset="0"/>
              <a:cs typeface="Myanmar3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304800"/>
            <a:ext cx="80772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700" b="1" i="1" u="sng" dirty="0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2700" b="1" i="1" u="sng" dirty="0" err="1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မျိုးစေ့ဉပဒေ</a:t>
            </a:r>
            <a:endParaRPr lang="en-US" sz="2700" b="1" i="1" u="sng" dirty="0" smtClean="0">
              <a:solidFill>
                <a:srgbClr val="FF0000"/>
              </a:solidFill>
              <a:latin typeface="Myanmar3" pitchFamily="18" charset="0"/>
              <a:ea typeface="Myanmar3" pitchFamily="18" charset="0"/>
              <a:cs typeface="Myanmar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311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534400" cy="6248400"/>
          </a:xfrm>
        </p:spPr>
        <p:txBody>
          <a:bodyPr>
            <a:noAutofit/>
          </a:bodyPr>
          <a:lstStyle/>
          <a:p>
            <a:pPr marL="460375">
              <a:lnSpc>
                <a:spcPct val="150000"/>
              </a:lnSpc>
              <a:buClr>
                <a:srgbClr val="0000CC"/>
              </a:buClr>
              <a:buSzPct val="76000"/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7030A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၂၀၁၆ </a:t>
            </a:r>
            <a:r>
              <a:rPr lang="en-US" sz="2000" dirty="0" err="1">
                <a:solidFill>
                  <a:srgbClr val="7030A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တွင</a:t>
            </a:r>
            <a:r>
              <a:rPr lang="en-US" sz="2000" dirty="0">
                <a:solidFill>
                  <a:srgbClr val="7030A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် </a:t>
            </a:r>
            <a:r>
              <a:rPr lang="en-US" sz="2000" dirty="0" err="1">
                <a:solidFill>
                  <a:srgbClr val="7030A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ပြဌာန</a:t>
            </a:r>
            <a:r>
              <a:rPr lang="en-US" sz="2000" dirty="0" err="1" smtClean="0">
                <a:solidFill>
                  <a:srgbClr val="7030A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်း</a:t>
            </a:r>
            <a:endParaRPr lang="en-US" sz="2000" dirty="0">
              <a:solidFill>
                <a:srgbClr val="7030A0"/>
              </a:solidFill>
              <a:latin typeface="Myanmar3" pitchFamily="18" charset="0"/>
              <a:ea typeface="Myanmar3" pitchFamily="18" charset="0"/>
              <a:cs typeface="Myanmar3" pitchFamily="18" charset="0"/>
            </a:endParaRPr>
          </a:p>
          <a:p>
            <a:pPr marL="460375">
              <a:lnSpc>
                <a:spcPct val="150000"/>
              </a:lnSpc>
              <a:buClr>
                <a:srgbClr val="0000CC"/>
              </a:buClr>
              <a:buSzPct val="76000"/>
              <a:buFont typeface="Wingdings" pitchFamily="2" charset="2"/>
              <a:buChar char="Ø"/>
            </a:pP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အပင်မျိုးသစ်မွေးမြူသူများ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၏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ရပိုင်ခွင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့်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အခွင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့်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ရေးကို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ကာကွယ်ပေးရန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 (၃-က)</a:t>
            </a:r>
          </a:p>
          <a:p>
            <a:pPr marL="460375">
              <a:lnSpc>
                <a:spcPct val="150000"/>
              </a:lnSpc>
              <a:buClr>
                <a:srgbClr val="0000CC"/>
              </a:buClr>
              <a:buSzPct val="76000"/>
              <a:buFont typeface="Wingdings" pitchFamily="2" charset="2"/>
              <a:buChar char="Ø"/>
            </a:pP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အပင်မျိုးသစ်မွေးမြူခြင်း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လုပ်ငန်းတွင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ပြည်တွင်း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ပြည်ပ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ရင်းနှီးမြုပ်နှံမှုများ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တိုးတက်လာစေရန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 (၃-ဂ)</a:t>
            </a:r>
          </a:p>
          <a:p>
            <a:pPr marL="460375">
              <a:lnSpc>
                <a:spcPct val="150000"/>
              </a:lnSpc>
              <a:buClr>
                <a:srgbClr val="0000CC"/>
              </a:buClr>
              <a:buSzPct val="76000"/>
              <a:buFont typeface="Wingdings" pitchFamily="2" charset="2"/>
              <a:buChar char="Ø"/>
            </a:pP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နိုင်ငံသားများ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၊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မြန်မာနိုင်ငံတွင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အမြဲနေထိုင်ခွင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့်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ရရှိသော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နိုင်ငံခြားသားများ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နှင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့်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အဖွဲ့စည်းများ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၊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သဘောတူညီချက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ရရှိထားသော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နိုင်ငံခြား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တိုင်းပြည်မ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ှ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အဖွဲ့စည်းများ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သည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အပင်မျိုးသစ်အား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အကာကွယ်သည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့်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အခွင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့်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ရေး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လျောက်ထား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ရယူနိုင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 ( ၁၅-က၊ခ၊ဂ)</a:t>
            </a:r>
          </a:p>
          <a:p>
            <a:pPr marL="460375">
              <a:lnSpc>
                <a:spcPct val="150000"/>
              </a:lnSpc>
              <a:buClr>
                <a:srgbClr val="0000CC"/>
              </a:buClr>
              <a:buSzPct val="76000"/>
              <a:buFont typeface="Wingdings" pitchFamily="2" charset="2"/>
              <a:buChar char="Ø"/>
            </a:pPr>
            <a:r>
              <a:rPr lang="en-US" sz="2000" i="1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ခွင</a:t>
            </a:r>
            <a:r>
              <a:rPr lang="en-US" sz="2000" i="1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့်</a:t>
            </a:r>
            <a:r>
              <a:rPr lang="en-US" sz="2000" i="1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ပြုချက်မရှိဘဲ</a:t>
            </a:r>
            <a:r>
              <a:rPr lang="en-US" sz="2000" i="1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2000" i="1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တစ်စုံတစ်ဦးက</a:t>
            </a:r>
            <a:r>
              <a:rPr lang="en-US" sz="2000" i="1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2000" i="1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အသုံးပြု</a:t>
            </a:r>
            <a:r>
              <a:rPr lang="en-US" sz="2000" i="1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2000" i="1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စိုက်ပျိုးထုတ်လုပ်ရာတွင</a:t>
            </a:r>
            <a:r>
              <a:rPr lang="en-US" sz="2000" i="1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 </a:t>
            </a:r>
            <a:r>
              <a:rPr lang="en-US" sz="2000" i="1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ရပိုင်ခွင</a:t>
            </a:r>
            <a:r>
              <a:rPr lang="en-US" sz="2000" i="1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့် </a:t>
            </a:r>
            <a:r>
              <a:rPr lang="en-US" sz="2000" i="1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မရပါက</a:t>
            </a:r>
            <a:r>
              <a:rPr lang="en-US" sz="2000" i="1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2000" i="1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သက်ဆိုင်ထံမ</a:t>
            </a:r>
            <a:r>
              <a:rPr lang="en-US" sz="2000" i="1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ှ </a:t>
            </a:r>
            <a:r>
              <a:rPr lang="en-US" sz="2000" i="1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ရပိုင်ခွင</a:t>
            </a:r>
            <a:r>
              <a:rPr lang="en-US" sz="2000" i="1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့်</a:t>
            </a:r>
            <a:r>
              <a:rPr lang="en-US" sz="2000" i="1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များအား</a:t>
            </a:r>
            <a:r>
              <a:rPr lang="en-US" sz="2000" i="1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2000" i="1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တောင်းဆိုနိုင</a:t>
            </a:r>
            <a:r>
              <a:rPr lang="en-US" sz="2000" i="1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်။ (၂၅)</a:t>
            </a:r>
            <a:endParaRPr lang="en-US" sz="2000" dirty="0" smtClean="0">
              <a:latin typeface="Myanmar3" pitchFamily="18" charset="0"/>
              <a:ea typeface="Myanmar3" pitchFamily="18" charset="0"/>
              <a:cs typeface="Myanmar3" pitchFamily="18" charset="0"/>
            </a:endParaRPr>
          </a:p>
          <a:p>
            <a:pPr>
              <a:lnSpc>
                <a:spcPct val="150000"/>
              </a:lnSpc>
              <a:buSzPct val="76000"/>
              <a:buFont typeface="Wingdings" pitchFamily="2" charset="2"/>
              <a:buChar char="Ø"/>
            </a:pPr>
            <a:endParaRPr lang="en-US" sz="2000" dirty="0">
              <a:latin typeface="Myanmar3" pitchFamily="18" charset="0"/>
              <a:ea typeface="Myanmar3" pitchFamily="18" charset="0"/>
              <a:cs typeface="Myanmar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FE8EA-D193-41BB-8E22-E54470098F13}" type="slidenum">
              <a:rPr lang="en-US" smtClean="0">
                <a:latin typeface="Myanmar3" pitchFamily="18" charset="0"/>
                <a:ea typeface="Myanmar3" pitchFamily="18" charset="0"/>
                <a:cs typeface="Myanmar3" pitchFamily="18" charset="0"/>
              </a:rPr>
              <a:pPr/>
              <a:t>13</a:t>
            </a:fld>
            <a:endParaRPr lang="en-US">
              <a:latin typeface="Myanmar3" pitchFamily="18" charset="0"/>
              <a:ea typeface="Myanmar3" pitchFamily="18" charset="0"/>
              <a:cs typeface="Myanmar3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304800"/>
            <a:ext cx="80772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700" b="1" i="1" u="sng" dirty="0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2700" b="1" i="1" u="sng" dirty="0" err="1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အပင်မျိုးသစ်အကာအကွယ်ပေးရေးဉပဒေ</a:t>
            </a:r>
            <a:endParaRPr lang="en-US" sz="2700" b="1" i="1" u="sng" dirty="0" smtClean="0">
              <a:solidFill>
                <a:srgbClr val="FF0000"/>
              </a:solidFill>
              <a:latin typeface="Myanmar3" pitchFamily="18" charset="0"/>
              <a:ea typeface="Myanmar3" pitchFamily="18" charset="0"/>
              <a:cs typeface="Myanmar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829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7030A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၂၀၁၃ </a:t>
            </a:r>
            <a:r>
              <a:rPr lang="en-US" sz="2000" dirty="0" err="1">
                <a:solidFill>
                  <a:srgbClr val="7030A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တွင</a:t>
            </a:r>
            <a:r>
              <a:rPr lang="en-US" sz="2000" dirty="0">
                <a:solidFill>
                  <a:srgbClr val="7030A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် </a:t>
            </a:r>
            <a:r>
              <a:rPr lang="en-US" sz="2000" dirty="0" err="1">
                <a:solidFill>
                  <a:srgbClr val="7030A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ပြဌာန်း</a:t>
            </a:r>
            <a:endParaRPr lang="en-US" sz="2000" dirty="0">
              <a:solidFill>
                <a:srgbClr val="7030A0"/>
              </a:solidFill>
              <a:latin typeface="Myanmar3" pitchFamily="18" charset="0"/>
              <a:ea typeface="Myanmar3" pitchFamily="18" charset="0"/>
              <a:cs typeface="Myanmar3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အကျိုးစီးပွား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ဖြစ်ထွန်းသော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သီးနှံများကို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လွတ်လပ်စွာ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စိုက်ပျိုးထုတ်လုပ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နိုင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ရန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ကူညီပေးခြင်း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2000" i="1" dirty="0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(၅-က)</a:t>
            </a:r>
          </a:p>
          <a:p>
            <a:pPr>
              <a:lnSpc>
                <a:spcPct val="150000"/>
              </a:lnSpc>
            </a:pP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ဒေသနှင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့်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ကိုက်ညီသော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သီးနှံပုံစံ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ရွေးချယ်စိုက်ပျိုးနိုင်ရန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ပညာပေးခြင်း</a:t>
            </a:r>
            <a:r>
              <a:rPr lang="en-US" sz="2000" i="1" dirty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 (</a:t>
            </a:r>
            <a:r>
              <a:rPr lang="en-US" sz="2000" i="1" dirty="0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၅-ခ)</a:t>
            </a:r>
            <a:endParaRPr lang="en-US" sz="2000" dirty="0">
              <a:latin typeface="Myanmar3" pitchFamily="18" charset="0"/>
              <a:ea typeface="Myanmar3" pitchFamily="18" charset="0"/>
              <a:cs typeface="Myanmar3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လိုအပ်သည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့်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အချိန်တွင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ချေးငွေးနှင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့်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အကူညီများ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ရယူနိုင်ရန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ဆောင်ရွက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ပေးခြင်း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2000" i="1" dirty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(</a:t>
            </a:r>
            <a:r>
              <a:rPr lang="en-US" sz="2000" i="1" dirty="0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၅-ဂ)</a:t>
            </a:r>
            <a:endParaRPr lang="en-US" sz="2000" dirty="0" smtClean="0">
              <a:latin typeface="Myanmar3" pitchFamily="18" charset="0"/>
              <a:ea typeface="Myanmar3" pitchFamily="18" charset="0"/>
              <a:cs typeface="Myanmar3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လယ်ယာ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ထွက်ကုန်များ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ပြည်တွင်းပြည်ပသို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့ တရား၀င်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လွတ်လပ်စွာ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ရောင်းချနိုင်ရန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ကူညီခြင်း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ဠ</a:t>
            </a:r>
            <a:r>
              <a:rPr lang="en-US" sz="2000" i="1" dirty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 (</a:t>
            </a:r>
            <a:r>
              <a:rPr lang="en-US" sz="2000" i="1" dirty="0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၅-ဃ)</a:t>
            </a:r>
            <a:endParaRPr lang="en-US" sz="2000" dirty="0" smtClean="0">
              <a:latin typeface="Myanmar3" pitchFamily="18" charset="0"/>
              <a:ea typeface="Myanmar3" pitchFamily="18" charset="0"/>
              <a:cs typeface="Myanmar3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ခေတ်မီနည်းပညာများနှင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့်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သွင်းအားစုတို့ကို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ပံ့ပိုးခြင်း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၊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သုတေသနလုပ်ငန်းများ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ထူထောင်ခြင်း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2000" i="1" dirty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(</a:t>
            </a:r>
            <a:r>
              <a:rPr lang="en-US" sz="2000" i="1" dirty="0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၅-င)</a:t>
            </a:r>
            <a:endParaRPr lang="en-US" sz="2000" dirty="0" smtClean="0">
              <a:latin typeface="Myanmar3" pitchFamily="18" charset="0"/>
              <a:ea typeface="Myanmar3" pitchFamily="18" charset="0"/>
              <a:cs typeface="Myanmar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FE8EA-D193-41BB-8E22-E54470098F13}" type="slidenum">
              <a:rPr lang="en-US" smtClean="0">
                <a:latin typeface="Myanmar3" pitchFamily="18" charset="0"/>
                <a:ea typeface="Myanmar3" pitchFamily="18" charset="0"/>
                <a:cs typeface="Myanmar3" pitchFamily="18" charset="0"/>
              </a:rPr>
              <a:pPr/>
              <a:t>14</a:t>
            </a:fld>
            <a:endParaRPr lang="en-US">
              <a:latin typeface="Myanmar3" pitchFamily="18" charset="0"/>
              <a:ea typeface="Myanmar3" pitchFamily="18" charset="0"/>
              <a:cs typeface="Myanmar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304800"/>
            <a:ext cx="8077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700" b="1" i="1" u="sng" dirty="0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2700" b="1" i="1" u="sng" dirty="0" err="1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တောင်သူလယ်သမား</a:t>
            </a:r>
            <a:r>
              <a:rPr lang="en-US" sz="2700" b="1" i="1" u="sng" dirty="0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2700" b="1" i="1" u="sng" dirty="0" err="1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အခွင</a:t>
            </a:r>
            <a:r>
              <a:rPr lang="en-US" sz="2700" b="1" i="1" u="sng" dirty="0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့်</a:t>
            </a:r>
            <a:r>
              <a:rPr lang="en-US" sz="2700" b="1" i="1" u="sng" dirty="0" err="1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အရေး</a:t>
            </a:r>
            <a:r>
              <a:rPr lang="en-US" sz="2700" b="1" i="1" u="sng" dirty="0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2700" b="1" i="1" u="sng" dirty="0" err="1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ကာကွယ်ရေး</a:t>
            </a:r>
            <a:r>
              <a:rPr lang="en-US" sz="2700" b="1" i="1" u="sng" dirty="0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2700" b="1" i="1" u="sng" dirty="0" err="1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နှင</a:t>
            </a:r>
            <a:r>
              <a:rPr lang="en-US" sz="2700" b="1" i="1" u="sng" dirty="0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့် </a:t>
            </a:r>
            <a:r>
              <a:rPr lang="en-US" sz="2700" b="1" i="1" u="sng" dirty="0" err="1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အကျိုးစီးပွား</a:t>
            </a:r>
            <a:r>
              <a:rPr lang="en-US" sz="2700" b="1" i="1" u="sng" dirty="0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 မြှင့်</a:t>
            </a:r>
            <a:r>
              <a:rPr lang="en-US" sz="2700" b="1" i="1" u="sng" dirty="0" err="1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တင်ရေးဉပဒေ</a:t>
            </a:r>
            <a:endParaRPr lang="en-US" sz="2700" b="1" i="1" u="sng" dirty="0" smtClean="0">
              <a:solidFill>
                <a:srgbClr val="FF0000"/>
              </a:solidFill>
              <a:latin typeface="Myanmar3" pitchFamily="18" charset="0"/>
              <a:ea typeface="Myanmar3" pitchFamily="18" charset="0"/>
              <a:cs typeface="Myanmar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509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အရည်သွေး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မီသည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့်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ပုဂ္ဂလိက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မျိုးစေ့သုတေသနလုပ်ငန်း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နှင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့်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မျိုးစေ့ထုတ်လုပ်ငန်းများ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ဖွံ့ဖြိုးရန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အကူညီပေးခြင်း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2000" i="1" dirty="0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(၂၀-က)</a:t>
            </a:r>
          </a:p>
          <a:p>
            <a:pPr>
              <a:lnSpc>
                <a:spcPct val="150000"/>
              </a:lnSpc>
            </a:pP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လယ်ယာထွက်ကုန်များကို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သင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့်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တော်သည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့်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စျေးနှုန်း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ရရှိစေရန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စျေးကွက်နှင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့်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ချိတ်ဆက်ပေးခြင်း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2000" i="1" dirty="0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(၅-ဆ) </a:t>
            </a:r>
          </a:p>
          <a:p>
            <a:pPr>
              <a:lnSpc>
                <a:spcPct val="150000"/>
              </a:lnSpc>
            </a:pP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နိုင်ငံတကာ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အဖွဲ့စည်းများ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၊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ဒေသဆိုင်ရာ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အဖွဲ့စည်းများ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နှင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့်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ဆက်သွယ်နိုင်ရန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ပူးပေါင်းကူညီဆောင်ရွက်ပေးခြင်း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2000" i="1" dirty="0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(၅-ဇ)</a:t>
            </a:r>
          </a:p>
          <a:p>
            <a:pPr>
              <a:lnSpc>
                <a:spcPct val="150000"/>
              </a:lnSpc>
            </a:pPr>
            <a:r>
              <a:rPr lang="en-US" sz="2000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ယ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င်းချိတ်ဆက်မှုမ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ှ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တဆင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့်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ပြည်တွင်းပြည်ပ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စျေးကွက်နှင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့်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စျေးကွက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အချက်လက်များ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ရရှိနိုင်ရန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ပံ့ပိုးကူညီပေးခြင်း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2000" i="1" dirty="0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(၂၀-ဃ)</a:t>
            </a:r>
          </a:p>
          <a:p>
            <a:pPr>
              <a:lnSpc>
                <a:spcPct val="150000"/>
              </a:lnSpc>
            </a:pPr>
            <a:endParaRPr lang="en-US" sz="2000" dirty="0">
              <a:latin typeface="Myanmar3" pitchFamily="18" charset="0"/>
              <a:ea typeface="Myanmar3" pitchFamily="18" charset="0"/>
              <a:cs typeface="Myanmar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FE8EA-D193-41BB-8E22-E54470098F13}" type="slidenum">
              <a:rPr lang="en-US" smtClean="0">
                <a:latin typeface="Myanmar3" pitchFamily="18" charset="0"/>
                <a:ea typeface="Myanmar3" pitchFamily="18" charset="0"/>
                <a:cs typeface="Myanmar3" pitchFamily="18" charset="0"/>
              </a:rPr>
              <a:pPr/>
              <a:t>15</a:t>
            </a:fld>
            <a:endParaRPr lang="en-US">
              <a:latin typeface="Myanmar3" pitchFamily="18" charset="0"/>
              <a:ea typeface="Myanmar3" pitchFamily="18" charset="0"/>
              <a:cs typeface="Myanmar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304800"/>
            <a:ext cx="8077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700" b="1" i="1" u="sng" dirty="0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2700" b="1" i="1" u="sng" dirty="0" err="1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တောင်သူလယ်သမား</a:t>
            </a:r>
            <a:r>
              <a:rPr lang="en-US" sz="2700" b="1" i="1" u="sng" dirty="0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2700" b="1" i="1" u="sng" dirty="0" err="1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အခွင</a:t>
            </a:r>
            <a:r>
              <a:rPr lang="en-US" sz="2700" b="1" i="1" u="sng" dirty="0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့်</a:t>
            </a:r>
            <a:r>
              <a:rPr lang="en-US" sz="2700" b="1" i="1" u="sng" dirty="0" err="1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အရေး</a:t>
            </a:r>
            <a:r>
              <a:rPr lang="en-US" sz="2700" b="1" i="1" u="sng" dirty="0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2700" b="1" i="1" u="sng" dirty="0" err="1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ကာကွယ်ရေး</a:t>
            </a:r>
            <a:r>
              <a:rPr lang="en-US" sz="2700" b="1" i="1" u="sng" dirty="0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2700" b="1" i="1" u="sng" dirty="0" err="1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နှင</a:t>
            </a:r>
            <a:r>
              <a:rPr lang="en-US" sz="2700" b="1" i="1" u="sng" dirty="0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့် </a:t>
            </a:r>
            <a:r>
              <a:rPr lang="en-US" sz="2700" b="1" i="1" u="sng" dirty="0" err="1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အကျိုးစီးပွား</a:t>
            </a:r>
            <a:r>
              <a:rPr lang="en-US" sz="2700" b="1" i="1" u="sng" dirty="0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 မြှင့်</a:t>
            </a:r>
            <a:r>
              <a:rPr lang="en-US" sz="2700" b="1" i="1" u="sng" dirty="0" err="1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တင်ရေးဉပဒေ</a:t>
            </a:r>
            <a:endParaRPr lang="en-US" sz="2700" b="1" i="1" u="sng" dirty="0" smtClean="0">
              <a:solidFill>
                <a:srgbClr val="FF0000"/>
              </a:solidFill>
              <a:latin typeface="Myanmar3" pitchFamily="18" charset="0"/>
              <a:ea typeface="Myanmar3" pitchFamily="18" charset="0"/>
              <a:cs typeface="Myanmar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583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6477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1800" dirty="0" smtClean="0">
                <a:solidFill>
                  <a:srgbClr val="7030A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၂၀၁၂ </a:t>
            </a:r>
            <a:r>
              <a:rPr lang="en-US" sz="1800" dirty="0" err="1">
                <a:solidFill>
                  <a:srgbClr val="7030A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တွင</a:t>
            </a:r>
            <a:r>
              <a:rPr lang="en-US" sz="1800" dirty="0">
                <a:solidFill>
                  <a:srgbClr val="7030A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် </a:t>
            </a:r>
            <a:r>
              <a:rPr lang="en-US" sz="1800" dirty="0" err="1">
                <a:solidFill>
                  <a:srgbClr val="7030A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ပြဌာန်း</a:t>
            </a:r>
            <a:endParaRPr lang="en-US" sz="1800" dirty="0">
              <a:solidFill>
                <a:srgbClr val="7030A0"/>
              </a:solidFill>
              <a:latin typeface="Myanmar3" pitchFamily="18" charset="0"/>
              <a:ea typeface="Myanmar3" pitchFamily="18" charset="0"/>
              <a:cs typeface="Myanmar3" pitchFamily="18" charset="0"/>
            </a:endParaRPr>
          </a:p>
          <a:p>
            <a:pPr marL="511175" indent="-285750" algn="just">
              <a:buClr>
                <a:srgbClr val="7030A0"/>
              </a:buClr>
              <a:buFont typeface="Wingdings" pitchFamily="2" charset="2"/>
              <a:buChar char="Ø"/>
            </a:pPr>
            <a:r>
              <a:rPr lang="en-US" sz="18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လယ</a:t>
            </a:r>
            <a:r>
              <a:rPr lang="en-US" sz="1800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်ယာမြေလုပ်ပိုင်ခွင</a:t>
            </a:r>
            <a:r>
              <a:rPr lang="en-US" sz="18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့်</a:t>
            </a:r>
            <a:r>
              <a:rPr lang="en-US" sz="18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ရရ</a:t>
            </a:r>
            <a:r>
              <a:rPr lang="en-US" sz="1800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ှိသ</a:t>
            </a:r>
            <a:r>
              <a:rPr lang="en-US" sz="18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ူ</a:t>
            </a:r>
            <a:r>
              <a:rPr lang="en-US" sz="18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၊ </a:t>
            </a:r>
            <a:r>
              <a:rPr lang="en-US" sz="18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မ</a:t>
            </a:r>
            <a:r>
              <a:rPr lang="en-US" sz="1800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ြေလွတ</a:t>
            </a:r>
            <a:r>
              <a:rPr lang="en-US" sz="1800" dirty="0">
                <a:latin typeface="Myanmar3" pitchFamily="18" charset="0"/>
                <a:ea typeface="Myanmar3" pitchFamily="18" charset="0"/>
                <a:cs typeface="Myanmar3" pitchFamily="18" charset="0"/>
              </a:rPr>
              <a:t>်၊ </a:t>
            </a:r>
            <a:r>
              <a:rPr lang="en-US" sz="1800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မြေလပ</a:t>
            </a:r>
            <a:r>
              <a:rPr lang="en-US" sz="1800" dirty="0">
                <a:latin typeface="Myanmar3" pitchFamily="18" charset="0"/>
                <a:ea typeface="Myanmar3" pitchFamily="18" charset="0"/>
                <a:cs typeface="Myanmar3" pitchFamily="18" charset="0"/>
              </a:rPr>
              <a:t>် </a:t>
            </a:r>
            <a:r>
              <a:rPr lang="en-US" sz="1800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နှင</a:t>
            </a:r>
            <a:r>
              <a:rPr lang="en-US" sz="1800" dirty="0">
                <a:latin typeface="Myanmar3" pitchFamily="18" charset="0"/>
                <a:ea typeface="Myanmar3" pitchFamily="18" charset="0"/>
                <a:cs typeface="Myanmar3" pitchFamily="18" charset="0"/>
              </a:rPr>
              <a:t>့် </a:t>
            </a:r>
            <a:r>
              <a:rPr lang="en-US" sz="1800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မြေရိုင်းလုပ်ပိုင်ခွင</a:t>
            </a:r>
            <a:r>
              <a:rPr lang="en-US" sz="18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့် </a:t>
            </a:r>
            <a:r>
              <a:rPr lang="en-US" sz="1800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အသုံးပြုခွင</a:t>
            </a:r>
            <a:r>
              <a:rPr lang="en-US" sz="18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့် </a:t>
            </a:r>
            <a:r>
              <a:rPr lang="en-US" sz="18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ရရ</a:t>
            </a:r>
            <a:r>
              <a:rPr lang="en-US" sz="1800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ှိ</a:t>
            </a:r>
            <a:r>
              <a:rPr lang="en-US" sz="1800" dirty="0">
                <a:latin typeface="Myanmar3" pitchFamily="18" charset="0"/>
                <a:ea typeface="Myanmar3" pitchFamily="18" charset="0"/>
                <a:cs typeface="Myanmar3" pitchFamily="18" charset="0"/>
              </a:rPr>
              <a:t>၍ </a:t>
            </a:r>
            <a:r>
              <a:rPr lang="en-US" sz="1800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စိုက်ပျိုးမြေအဖြစ</a:t>
            </a:r>
            <a:r>
              <a:rPr lang="en-US" sz="1800" dirty="0">
                <a:latin typeface="Myanmar3" pitchFamily="18" charset="0"/>
                <a:ea typeface="Myanmar3" pitchFamily="18" charset="0"/>
                <a:cs typeface="Myanmar3" pitchFamily="18" charset="0"/>
              </a:rPr>
              <a:t>် </a:t>
            </a:r>
            <a:r>
              <a:rPr lang="en-US" sz="1800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ဖော်ထုတ်စိုက်ပျိုးပြီးနော</a:t>
            </a:r>
            <a:r>
              <a:rPr lang="en-US" sz="18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က</a:t>
            </a:r>
            <a:r>
              <a:rPr lang="en-US" sz="18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 </a:t>
            </a:r>
            <a:r>
              <a:rPr lang="en-US" sz="18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လယ</a:t>
            </a:r>
            <a:r>
              <a:rPr lang="en-US" sz="1800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်ယာမြေ</a:t>
            </a:r>
            <a:r>
              <a:rPr lang="en-US" sz="1800" dirty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1800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လုပ်ပိုင်ခွင</a:t>
            </a:r>
            <a:r>
              <a:rPr lang="en-US" sz="18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့် လ</a:t>
            </a:r>
            <a:r>
              <a:rPr lang="en-US" sz="1800" dirty="0">
                <a:latin typeface="Myanmar3" pitchFamily="18" charset="0"/>
                <a:ea typeface="Myanmar3" pitchFamily="18" charset="0"/>
                <a:cs typeface="Myanmar3" pitchFamily="18" charset="0"/>
              </a:rPr>
              <a:t>ျှ</a:t>
            </a:r>
            <a:r>
              <a:rPr lang="en-US" sz="1800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ောက်ထားသ</a:t>
            </a:r>
            <a:r>
              <a:rPr lang="en-US" sz="18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ူ</a:t>
            </a:r>
            <a:r>
              <a:rPr lang="en-US" sz="18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18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တို့အား</a:t>
            </a:r>
            <a:r>
              <a:rPr lang="en-US" sz="18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18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မ</a:t>
            </a:r>
            <a:r>
              <a:rPr lang="en-US" sz="1800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ှတ်ပုံ</a:t>
            </a:r>
            <a:r>
              <a:rPr lang="en-US" sz="1800" dirty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1800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တင်ကြေးပေးဆောင်စ</a:t>
            </a:r>
            <a:r>
              <a:rPr lang="en-US" sz="18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ေပြီး</a:t>
            </a:r>
            <a:r>
              <a:rPr lang="en-US" sz="18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18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လယ</a:t>
            </a:r>
            <a:r>
              <a:rPr lang="en-US" sz="1800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်ယာမြေလုပ်ပိုင်ခွင</a:t>
            </a:r>
            <a:r>
              <a:rPr lang="en-US" sz="1800" dirty="0">
                <a:latin typeface="Myanmar3" pitchFamily="18" charset="0"/>
                <a:ea typeface="Myanmar3" pitchFamily="18" charset="0"/>
                <a:cs typeface="Myanmar3" pitchFamily="18" charset="0"/>
              </a:rPr>
              <a:t>့်</a:t>
            </a:r>
            <a:r>
              <a:rPr lang="en-US" sz="1800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ပြု</a:t>
            </a:r>
            <a:r>
              <a:rPr lang="en-US" sz="1800" dirty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1800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လက်မှတ</a:t>
            </a:r>
            <a:r>
              <a:rPr lang="en-US" sz="1800" dirty="0">
                <a:latin typeface="Myanmar3" pitchFamily="18" charset="0"/>
                <a:ea typeface="Myanmar3" pitchFamily="18" charset="0"/>
                <a:cs typeface="Myanmar3" pitchFamily="18" charset="0"/>
              </a:rPr>
              <a:t>် </a:t>
            </a:r>
            <a:r>
              <a:rPr lang="en-US" sz="1800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ထုတ်ပ</a:t>
            </a:r>
            <a:r>
              <a:rPr lang="en-US" sz="18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ေးနိုင်ပါသည</a:t>
            </a:r>
            <a:r>
              <a:rPr lang="en-US" sz="18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်၊ </a:t>
            </a:r>
            <a:r>
              <a:rPr lang="en-US" sz="1800" i="1" dirty="0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(၈-က)</a:t>
            </a:r>
          </a:p>
          <a:p>
            <a:pPr marL="511175" indent="-285750" algn="just"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Ø"/>
            </a:pPr>
            <a:r>
              <a:rPr lang="en-US" sz="1800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လယ်ယာမြေကို</a:t>
            </a:r>
            <a:r>
              <a:rPr lang="en-US" sz="1800" dirty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1800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လက်ရှိထားပိုင်ခွင</a:t>
            </a:r>
            <a:r>
              <a:rPr lang="en-US" sz="1800" dirty="0">
                <a:latin typeface="Myanmar3" pitchFamily="18" charset="0"/>
                <a:ea typeface="Myanmar3" pitchFamily="18" charset="0"/>
                <a:cs typeface="Myanmar3" pitchFamily="18" charset="0"/>
              </a:rPr>
              <a:t>့်၊ </a:t>
            </a:r>
            <a:r>
              <a:rPr lang="en-US" sz="1800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လယ်ယာမြေလုပ်ပိုင်ခွင</a:t>
            </a:r>
            <a:r>
              <a:rPr lang="en-US" sz="1800" dirty="0">
                <a:latin typeface="Myanmar3" pitchFamily="18" charset="0"/>
                <a:ea typeface="Myanmar3" pitchFamily="18" charset="0"/>
                <a:cs typeface="Myanmar3" pitchFamily="18" charset="0"/>
              </a:rPr>
              <a:t>့်၊ </a:t>
            </a:r>
            <a:r>
              <a:rPr lang="en-US" sz="1800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ယင်းသို</a:t>
            </a:r>
            <a:r>
              <a:rPr lang="en-US" sz="1800" dirty="0">
                <a:latin typeface="Myanmar3" pitchFamily="18" charset="0"/>
                <a:ea typeface="Myanmar3" pitchFamily="18" charset="0"/>
                <a:cs typeface="Myanmar3" pitchFamily="18" charset="0"/>
              </a:rPr>
              <a:t>့ </a:t>
            </a:r>
            <a:r>
              <a:rPr lang="en-US" sz="1800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လုပ်ပိုင်ခွင</a:t>
            </a:r>
            <a:r>
              <a:rPr lang="en-US" sz="1800" dirty="0">
                <a:latin typeface="Myanmar3" pitchFamily="18" charset="0"/>
                <a:ea typeface="Myanmar3" pitchFamily="18" charset="0"/>
                <a:cs typeface="Myanmar3" pitchFamily="18" charset="0"/>
              </a:rPr>
              <a:t>့်မှ </a:t>
            </a:r>
            <a:r>
              <a:rPr lang="en-US" sz="1800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ပေ</a:t>
            </a:r>
            <a:r>
              <a:rPr lang="en-US" sz="1800" dirty="0">
                <a:latin typeface="Myanmar3" pitchFamily="18" charset="0"/>
                <a:ea typeface="Myanmar3" pitchFamily="18" charset="0"/>
                <a:cs typeface="Myanmar3" pitchFamily="18" charset="0"/>
              </a:rPr>
              <a:t>ါ်</a:t>
            </a:r>
            <a:r>
              <a:rPr lang="en-US" sz="1800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ထွက်လာသည</a:t>
            </a:r>
            <a:r>
              <a:rPr lang="en-US" sz="1800" dirty="0">
                <a:latin typeface="Myanmar3" pitchFamily="18" charset="0"/>
                <a:ea typeface="Myanmar3" pitchFamily="18" charset="0"/>
                <a:cs typeface="Myanmar3" pitchFamily="18" charset="0"/>
              </a:rPr>
              <a:t>့် </a:t>
            </a:r>
            <a:r>
              <a:rPr lang="en-US" sz="1800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အကျိုးအမြတ်ကို</a:t>
            </a:r>
            <a:r>
              <a:rPr lang="en-US" sz="1800" dirty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1800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ခံစားပိုင်ခွင</a:t>
            </a:r>
            <a:r>
              <a:rPr lang="en-US" sz="18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့်</a:t>
            </a:r>
            <a:r>
              <a:rPr lang="en-US" sz="18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ရှိသည</a:t>
            </a:r>
            <a:r>
              <a:rPr lang="en-US" sz="18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်။</a:t>
            </a:r>
            <a:r>
              <a:rPr lang="en-US" sz="1800" i="1" dirty="0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(၉-က)</a:t>
            </a:r>
            <a:endParaRPr lang="en-US" sz="1800" i="1" dirty="0">
              <a:solidFill>
                <a:srgbClr val="FF0000"/>
              </a:solidFill>
              <a:latin typeface="Myanmar3" pitchFamily="18" charset="0"/>
              <a:ea typeface="Myanmar3" pitchFamily="18" charset="0"/>
              <a:cs typeface="Myanmar3" pitchFamily="18" charset="0"/>
            </a:endParaRPr>
          </a:p>
          <a:p>
            <a:pPr marL="511175" indent="-285750" algn="just"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Ø"/>
            </a:pPr>
            <a:r>
              <a:rPr lang="en-US" sz="18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လယ</a:t>
            </a:r>
            <a:r>
              <a:rPr lang="en-US" sz="1800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်ယာမြေတွင</a:t>
            </a:r>
            <a:r>
              <a:rPr lang="en-US" sz="1800" dirty="0">
                <a:latin typeface="Myanmar3" pitchFamily="18" charset="0"/>
                <a:ea typeface="Myanmar3" pitchFamily="18" charset="0"/>
                <a:cs typeface="Myanmar3" pitchFamily="18" charset="0"/>
              </a:rPr>
              <a:t>် </a:t>
            </a:r>
            <a:r>
              <a:rPr lang="en-US" sz="1800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စိုက်ပျိုးရေးလုပ်ငန်း</a:t>
            </a:r>
            <a:r>
              <a:rPr lang="en-US" sz="1800" dirty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1800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ဖွံ့ဖြိုးတိုးတက်ရေးအတွက</a:t>
            </a:r>
            <a:r>
              <a:rPr lang="en-US" sz="1800" dirty="0">
                <a:latin typeface="Myanmar3" pitchFamily="18" charset="0"/>
                <a:ea typeface="Myanmar3" pitchFamily="18" charset="0"/>
                <a:cs typeface="Myanmar3" pitchFamily="18" charset="0"/>
              </a:rPr>
              <a:t>် </a:t>
            </a:r>
            <a:r>
              <a:rPr lang="en-US" sz="1800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ကျေးလက</a:t>
            </a:r>
            <a:r>
              <a:rPr lang="en-US" sz="1800" dirty="0">
                <a:latin typeface="Myanmar3" pitchFamily="18" charset="0"/>
                <a:ea typeface="Myanmar3" pitchFamily="18" charset="0"/>
                <a:cs typeface="Myanmar3" pitchFamily="18" charset="0"/>
              </a:rPr>
              <a:t>် </a:t>
            </a:r>
            <a:r>
              <a:rPr lang="en-US" sz="1800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သမဝါယမအသင်း</a:t>
            </a:r>
            <a:r>
              <a:rPr lang="en-US" sz="1800" dirty="0">
                <a:latin typeface="Myanmar3" pitchFamily="18" charset="0"/>
                <a:ea typeface="Myanmar3" pitchFamily="18" charset="0"/>
                <a:cs typeface="Myanmar3" pitchFamily="18" charset="0"/>
              </a:rPr>
              <a:t>၏ </a:t>
            </a:r>
            <a:r>
              <a:rPr lang="en-US" sz="1800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ရင်းနှီးမ</a:t>
            </a:r>
            <a:r>
              <a:rPr lang="en-US" sz="1800" dirty="0">
                <a:latin typeface="Myanmar3" pitchFamily="18" charset="0"/>
                <a:ea typeface="Myanmar3" pitchFamily="18" charset="0"/>
                <a:cs typeface="Myanmar3" pitchFamily="18" charset="0"/>
              </a:rPr>
              <a:t>ြှ</a:t>
            </a:r>
            <a:r>
              <a:rPr lang="en-US" sz="1800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ုပ်နှံမှုနှင</a:t>
            </a:r>
            <a:r>
              <a:rPr lang="en-US" sz="1800" dirty="0">
                <a:latin typeface="Myanmar3" pitchFamily="18" charset="0"/>
                <a:ea typeface="Myanmar3" pitchFamily="18" charset="0"/>
                <a:cs typeface="Myanmar3" pitchFamily="18" charset="0"/>
              </a:rPr>
              <a:t>့် </a:t>
            </a:r>
            <a:r>
              <a:rPr lang="en-US" sz="1800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လည်းကောင်း</a:t>
            </a:r>
            <a:r>
              <a:rPr lang="en-US" sz="1800" dirty="0">
                <a:latin typeface="Myanmar3" pitchFamily="18" charset="0"/>
                <a:ea typeface="Myanmar3" pitchFamily="18" charset="0"/>
                <a:cs typeface="Myanmar3" pitchFamily="18" charset="0"/>
              </a:rPr>
              <a:t>၊ </a:t>
            </a:r>
            <a:r>
              <a:rPr lang="en-US" sz="1800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ပုဂ္ဂလိကရင်းနှီးမ</a:t>
            </a:r>
            <a:r>
              <a:rPr lang="en-US" sz="1800" dirty="0">
                <a:latin typeface="Myanmar3" pitchFamily="18" charset="0"/>
                <a:ea typeface="Myanmar3" pitchFamily="18" charset="0"/>
                <a:cs typeface="Myanmar3" pitchFamily="18" charset="0"/>
              </a:rPr>
              <a:t>ြှ</a:t>
            </a:r>
            <a:r>
              <a:rPr lang="en-US" sz="1800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ုပ်နှံသူများ</a:t>
            </a:r>
            <a:r>
              <a:rPr lang="en-US" sz="1800" dirty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1800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နှင</a:t>
            </a:r>
            <a:r>
              <a:rPr lang="en-US" sz="1800" dirty="0">
                <a:latin typeface="Myanmar3" pitchFamily="18" charset="0"/>
                <a:ea typeface="Myanmar3" pitchFamily="18" charset="0"/>
                <a:cs typeface="Myanmar3" pitchFamily="18" charset="0"/>
              </a:rPr>
              <a:t>့်</a:t>
            </a:r>
            <a:r>
              <a:rPr lang="en-US" sz="1800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လည်းကောင်းအကျိုးတူလုပ်ပိုင်ခွင</a:t>
            </a:r>
            <a:r>
              <a:rPr lang="en-US" sz="18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့် </a:t>
            </a:r>
            <a:r>
              <a:rPr lang="en-US" sz="18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ရှိသည</a:t>
            </a:r>
            <a:r>
              <a:rPr lang="en-US" sz="18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်။</a:t>
            </a:r>
            <a:r>
              <a:rPr lang="en-US" sz="1800" i="1" dirty="0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(၉-င၊ </a:t>
            </a:r>
            <a:r>
              <a:rPr lang="en-US" sz="1800" i="1" dirty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စ</a:t>
            </a:r>
            <a:r>
              <a:rPr lang="en-US" sz="1800" i="1" dirty="0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)</a:t>
            </a:r>
          </a:p>
          <a:p>
            <a:pPr marL="511175" indent="-285750" algn="just"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Ø"/>
            </a:pPr>
            <a:r>
              <a:rPr lang="en-US" sz="18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လယ</a:t>
            </a:r>
            <a:r>
              <a:rPr lang="en-US" sz="1800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်ယာမြေတွင</a:t>
            </a:r>
            <a:r>
              <a:rPr lang="en-US" sz="1800" dirty="0">
                <a:latin typeface="Myanmar3" pitchFamily="18" charset="0"/>
                <a:ea typeface="Myanmar3" pitchFamily="18" charset="0"/>
                <a:cs typeface="Myanmar3" pitchFamily="18" charset="0"/>
              </a:rPr>
              <a:t>် </a:t>
            </a:r>
            <a:r>
              <a:rPr lang="en-US" sz="1800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နိုင်ငံခြားသား</a:t>
            </a:r>
            <a:r>
              <a:rPr lang="en-US" sz="1800" dirty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1800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သို့မဟုတ</a:t>
            </a:r>
            <a:r>
              <a:rPr lang="en-US" sz="1800" dirty="0">
                <a:latin typeface="Myanmar3" pitchFamily="18" charset="0"/>
                <a:ea typeface="Myanmar3" pitchFamily="18" charset="0"/>
                <a:cs typeface="Myanmar3" pitchFamily="18" charset="0"/>
              </a:rPr>
              <a:t>် </a:t>
            </a:r>
            <a:r>
              <a:rPr lang="en-US" sz="1800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နိုင်ငံခြားသားပါဝင်းသော</a:t>
            </a:r>
            <a:r>
              <a:rPr lang="en-US" sz="1800" dirty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1800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အဖွဲ့အစည်းနှင</a:t>
            </a:r>
            <a:r>
              <a:rPr lang="en-US" sz="1800" dirty="0">
                <a:latin typeface="Myanmar3" pitchFamily="18" charset="0"/>
                <a:ea typeface="Myanmar3" pitchFamily="18" charset="0"/>
                <a:cs typeface="Myanmar3" pitchFamily="18" charset="0"/>
              </a:rPr>
              <a:t>့် </a:t>
            </a:r>
            <a:r>
              <a:rPr lang="en-US" sz="1800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ပူးပေါင်း</a:t>
            </a:r>
            <a:r>
              <a:rPr lang="en-US" sz="1800" dirty="0">
                <a:latin typeface="Myanmar3" pitchFamily="18" charset="0"/>
                <a:ea typeface="Myanmar3" pitchFamily="18" charset="0"/>
                <a:cs typeface="Myanmar3" pitchFamily="18" charset="0"/>
              </a:rPr>
              <a:t>၍ </a:t>
            </a:r>
            <a:r>
              <a:rPr lang="en-US" sz="1800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ပြည်ထောင်စုသမ္မတမြန်မာနိုင်ငံတော</a:t>
            </a:r>
            <a:r>
              <a:rPr lang="en-US" sz="1800" dirty="0">
                <a:latin typeface="Myanmar3" pitchFamily="18" charset="0"/>
                <a:ea typeface="Myanmar3" pitchFamily="18" charset="0"/>
                <a:cs typeface="Myanmar3" pitchFamily="18" charset="0"/>
              </a:rPr>
              <a:t>် </a:t>
            </a:r>
            <a:r>
              <a:rPr lang="en-US" sz="1800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ရင်းနှီးမ</a:t>
            </a:r>
            <a:r>
              <a:rPr lang="en-US" sz="1800" dirty="0">
                <a:latin typeface="Myanmar3" pitchFamily="18" charset="0"/>
                <a:ea typeface="Myanmar3" pitchFamily="18" charset="0"/>
                <a:cs typeface="Myanmar3" pitchFamily="18" charset="0"/>
              </a:rPr>
              <a:t>ြှ</a:t>
            </a:r>
            <a:r>
              <a:rPr lang="en-US" sz="1800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ုပ်နှံမှု</a:t>
            </a:r>
            <a:r>
              <a:rPr lang="en-US" sz="1800" dirty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1800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ဥပဒေနှင</a:t>
            </a:r>
            <a:r>
              <a:rPr lang="en-US" sz="1800" dirty="0">
                <a:latin typeface="Myanmar3" pitchFamily="18" charset="0"/>
                <a:ea typeface="Myanmar3" pitchFamily="18" charset="0"/>
                <a:cs typeface="Myanmar3" pitchFamily="18" charset="0"/>
              </a:rPr>
              <a:t>့်</a:t>
            </a:r>
            <a:r>
              <a:rPr lang="en-US" sz="1800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အညီ</a:t>
            </a:r>
            <a:r>
              <a:rPr lang="en-US" sz="1800" dirty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1800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အကျိုးတူလုပ်ပိုင်ခွင</a:t>
            </a:r>
            <a:r>
              <a:rPr lang="en-US" sz="18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့် </a:t>
            </a:r>
            <a:r>
              <a:rPr lang="en-US" sz="18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ရှိသည</a:t>
            </a:r>
            <a:r>
              <a:rPr lang="en-US" sz="18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်။</a:t>
            </a:r>
            <a:r>
              <a:rPr lang="en-US" sz="1800" i="1" dirty="0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(၁၇-ဆ)</a:t>
            </a:r>
          </a:p>
          <a:p>
            <a:pPr algn="just"/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800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FE8EA-D193-41BB-8E22-E54470098F1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238780"/>
            <a:ext cx="807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u="sng" dirty="0" err="1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လယ်ယာမြေ</a:t>
            </a:r>
            <a:r>
              <a:rPr lang="en-US" sz="2800" b="1" i="1" u="sng" dirty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ဉပဒ</a:t>
            </a:r>
            <a:r>
              <a:rPr lang="en-US" sz="2800" b="1" i="1" u="sng" dirty="0" err="1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ေ</a:t>
            </a:r>
            <a:endParaRPr lang="en-US" sz="2800" b="1" i="1" u="sng" dirty="0">
              <a:solidFill>
                <a:srgbClr val="FF0000"/>
              </a:solidFill>
              <a:latin typeface="Myanmar3" pitchFamily="18" charset="0"/>
              <a:ea typeface="Myanmar3" pitchFamily="18" charset="0"/>
              <a:cs typeface="Myanmar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59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077200" cy="4876800"/>
          </a:xfrm>
        </p:spPr>
        <p:txBody>
          <a:bodyPr>
            <a:normAutofit fontScale="55000" lnSpcReduction="20000"/>
          </a:bodyPr>
          <a:lstStyle/>
          <a:p>
            <a:pPr marL="746125" indent="-457200" algn="just">
              <a:lnSpc>
                <a:spcPct val="170000"/>
              </a:lnSpc>
              <a:buClr>
                <a:srgbClr val="7030A0"/>
              </a:buClr>
              <a:buFont typeface="Wingdings" pitchFamily="2" charset="2"/>
              <a:buChar char="Ø"/>
            </a:pPr>
            <a:r>
              <a:rPr lang="en-US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လက်မှုလယ်ယာ</a:t>
            </a:r>
            <a:r>
              <a:rPr lang="en-US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မှ</a:t>
            </a:r>
            <a:r>
              <a:rPr lang="en-US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ခေတ်မီ</a:t>
            </a:r>
            <a:r>
              <a:rPr lang="en-US" dirty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စက်မှု</a:t>
            </a:r>
            <a:r>
              <a:rPr lang="en-US" dirty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လယ်ယာစနစ်သို</a:t>
            </a:r>
            <a:r>
              <a:rPr lang="en-US" dirty="0">
                <a:latin typeface="Myanmar3" pitchFamily="18" charset="0"/>
                <a:ea typeface="Myanmar3" pitchFamily="18" charset="0"/>
                <a:cs typeface="Myanmar3" pitchFamily="18" charset="0"/>
              </a:rPr>
              <a:t>့ </a:t>
            </a:r>
            <a:r>
              <a:rPr lang="en-US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ကူးပြောင်းရာတွင</a:t>
            </a:r>
            <a:r>
              <a:rPr lang="en-US" dirty="0">
                <a:latin typeface="Myanmar3" pitchFamily="18" charset="0"/>
                <a:ea typeface="Myanmar3" pitchFamily="18" charset="0"/>
                <a:cs typeface="Myanmar3" pitchFamily="18" charset="0"/>
              </a:rPr>
              <a:t>် </a:t>
            </a:r>
            <a:r>
              <a:rPr lang="en-US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လိုအပ်သည</a:t>
            </a:r>
            <a:r>
              <a:rPr lang="en-US" dirty="0">
                <a:latin typeface="Myanmar3" pitchFamily="18" charset="0"/>
                <a:ea typeface="Myanmar3" pitchFamily="18" charset="0"/>
                <a:cs typeface="Myanmar3" pitchFamily="18" charset="0"/>
              </a:rPr>
              <a:t>့် </a:t>
            </a:r>
            <a:r>
              <a:rPr lang="en-US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လယ်ယာသုံးစက်နှင</a:t>
            </a:r>
            <a:r>
              <a:rPr lang="en-US" dirty="0">
                <a:latin typeface="Myanmar3" pitchFamily="18" charset="0"/>
                <a:ea typeface="Myanmar3" pitchFamily="18" charset="0"/>
                <a:cs typeface="Myanmar3" pitchFamily="18" charset="0"/>
              </a:rPr>
              <a:t>့် </a:t>
            </a:r>
            <a:r>
              <a:rPr lang="en-US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စက်ကိရိယာများ</a:t>
            </a:r>
            <a:r>
              <a:rPr lang="en-US" dirty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ထားရှိခြင်း</a:t>
            </a:r>
            <a:r>
              <a:rPr lang="en-US" dirty="0">
                <a:latin typeface="Myanmar3" pitchFamily="18" charset="0"/>
                <a:ea typeface="Myanmar3" pitchFamily="18" charset="0"/>
                <a:cs typeface="Myanmar3" pitchFamily="18" charset="0"/>
              </a:rPr>
              <a:t>၊ </a:t>
            </a:r>
            <a:r>
              <a:rPr lang="en-US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ဆန်စက်များ</a:t>
            </a:r>
            <a:r>
              <a:rPr lang="en-US" dirty="0">
                <a:latin typeface="Myanmar3" pitchFamily="18" charset="0"/>
                <a:ea typeface="Myanmar3" pitchFamily="18" charset="0"/>
                <a:cs typeface="Myanmar3" pitchFamily="18" charset="0"/>
              </a:rPr>
              <a:t>၊ </a:t>
            </a:r>
            <a:r>
              <a:rPr lang="en-US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သီးန</a:t>
            </a:r>
            <a:r>
              <a:rPr lang="en-US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ှံ</a:t>
            </a:r>
            <a:r>
              <a:rPr lang="en-US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သ</a:t>
            </a:r>
            <a:r>
              <a:rPr lang="en-US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ိုလှောင်သည</a:t>
            </a:r>
            <a:r>
              <a:rPr lang="en-US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့် </a:t>
            </a:r>
            <a:r>
              <a:rPr lang="en-US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ဂ</a:t>
            </a:r>
            <a:r>
              <a:rPr lang="en-US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ိုဒေါင်များ</a:t>
            </a:r>
            <a:r>
              <a:rPr lang="en-US" dirty="0">
                <a:latin typeface="Myanmar3" pitchFamily="18" charset="0"/>
                <a:ea typeface="Myanmar3" pitchFamily="18" charset="0"/>
                <a:cs typeface="Myanmar3" pitchFamily="18" charset="0"/>
              </a:rPr>
              <a:t>၊ </a:t>
            </a:r>
            <a:r>
              <a:rPr lang="en-US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လိုအပ်သောကုန်ထုတ်လမ်းများနှင</a:t>
            </a:r>
            <a:r>
              <a:rPr lang="en-US" dirty="0">
                <a:latin typeface="Myanmar3" pitchFamily="18" charset="0"/>
                <a:ea typeface="Myanmar3" pitchFamily="18" charset="0"/>
                <a:cs typeface="Myanmar3" pitchFamily="18" charset="0"/>
              </a:rPr>
              <a:t>့် </a:t>
            </a:r>
            <a:r>
              <a:rPr lang="en-US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အခြေခ</a:t>
            </a:r>
            <a:r>
              <a:rPr lang="en-US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ံ</a:t>
            </a:r>
            <a:r>
              <a:rPr lang="en-US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အဆ</a:t>
            </a:r>
            <a:r>
              <a:rPr lang="en-US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ောက်အအုံများ</a:t>
            </a:r>
            <a:r>
              <a:rPr lang="en-US" dirty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တည်ဆောက</a:t>
            </a:r>
            <a:r>
              <a:rPr lang="en-US" dirty="0">
                <a:latin typeface="Myanmar3" pitchFamily="18" charset="0"/>
                <a:ea typeface="Myanmar3" pitchFamily="18" charset="0"/>
                <a:cs typeface="Myanmar3" pitchFamily="18" charset="0"/>
              </a:rPr>
              <a:t>် </a:t>
            </a:r>
            <a:r>
              <a:rPr lang="en-US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ရာတွင</a:t>
            </a:r>
            <a:r>
              <a:rPr lang="en-US" dirty="0">
                <a:latin typeface="Myanmar3" pitchFamily="18" charset="0"/>
                <a:ea typeface="Myanmar3" pitchFamily="18" charset="0"/>
                <a:cs typeface="Myanmar3" pitchFamily="18" charset="0"/>
              </a:rPr>
              <a:t>် </a:t>
            </a:r>
            <a:r>
              <a:rPr lang="en-US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လယ်ယာမြေကို</a:t>
            </a:r>
            <a:r>
              <a:rPr lang="en-US" dirty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အသုံးပြရန</a:t>
            </a:r>
            <a:r>
              <a:rPr lang="en-US" dirty="0">
                <a:latin typeface="Myanmar3" pitchFamily="18" charset="0"/>
                <a:ea typeface="Myanmar3" pitchFamily="18" charset="0"/>
                <a:cs typeface="Myanmar3" pitchFamily="18" charset="0"/>
              </a:rPr>
              <a:t>် </a:t>
            </a:r>
            <a:r>
              <a:rPr lang="en-US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ကိစ္စနှင</a:t>
            </a:r>
            <a:r>
              <a:rPr lang="en-US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့် </a:t>
            </a:r>
            <a:r>
              <a:rPr lang="en-US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စပ</a:t>
            </a:r>
            <a:r>
              <a:rPr lang="en-US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်လျဉ်း</a:t>
            </a:r>
            <a:r>
              <a:rPr lang="en-US" dirty="0">
                <a:latin typeface="Myanmar3" pitchFamily="18" charset="0"/>
                <a:ea typeface="Myanmar3" pitchFamily="18" charset="0"/>
                <a:cs typeface="Myanmar3" pitchFamily="18" charset="0"/>
              </a:rPr>
              <a:t>၍ </a:t>
            </a:r>
            <a:r>
              <a:rPr lang="en-US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တင်ပြချက်ကို</a:t>
            </a:r>
            <a:r>
              <a:rPr lang="en-US" dirty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စိစစ</a:t>
            </a:r>
            <a:r>
              <a:rPr lang="en-US" dirty="0">
                <a:latin typeface="Myanmar3" pitchFamily="18" charset="0"/>
                <a:ea typeface="Myanmar3" pitchFamily="18" charset="0"/>
                <a:cs typeface="Myanmar3" pitchFamily="18" charset="0"/>
              </a:rPr>
              <a:t>် </a:t>
            </a:r>
            <a:r>
              <a:rPr lang="en-US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ပြီးအတည်ပ</a:t>
            </a:r>
            <a:r>
              <a:rPr lang="en-US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ြုနိုင်သည</a:t>
            </a:r>
            <a:r>
              <a:rPr lang="en-US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်။</a:t>
            </a:r>
            <a:r>
              <a:rPr lang="en-US" i="1" dirty="0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(၂၈-က)</a:t>
            </a:r>
            <a:endParaRPr lang="en-US" i="1" dirty="0">
              <a:solidFill>
                <a:srgbClr val="FF0000"/>
              </a:solidFill>
              <a:latin typeface="Myanmar3" pitchFamily="18" charset="0"/>
              <a:ea typeface="Myanmar3" pitchFamily="18" charset="0"/>
              <a:cs typeface="Myanmar3" pitchFamily="18" charset="0"/>
            </a:endParaRPr>
          </a:p>
          <a:p>
            <a:pPr marL="800100" indent="-457200" algn="just">
              <a:lnSpc>
                <a:spcPct val="170000"/>
              </a:lnSpc>
              <a:buClr>
                <a:srgbClr val="7030A0"/>
              </a:buClr>
              <a:buFont typeface="Wingdings" pitchFamily="2" charset="2"/>
              <a:buChar char="Ø"/>
            </a:pPr>
            <a:r>
              <a:rPr lang="en-US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ဗဟိုလယ်ယာမြေစီမံခန</a:t>
            </a:r>
            <a:r>
              <a:rPr lang="en-US" dirty="0">
                <a:latin typeface="Myanmar3" pitchFamily="18" charset="0"/>
                <a:ea typeface="Myanmar3" pitchFamily="18" charset="0"/>
                <a:cs typeface="Myanmar3" pitchFamily="18" charset="0"/>
              </a:rPr>
              <a:t>့်</a:t>
            </a:r>
            <a:r>
              <a:rPr lang="en-US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ခွဲမှုအဖွဲ့သည</a:t>
            </a:r>
            <a:r>
              <a:rPr lang="en-US" dirty="0">
                <a:latin typeface="Myanmar3" pitchFamily="18" charset="0"/>
                <a:ea typeface="Myanmar3" pitchFamily="18" charset="0"/>
                <a:cs typeface="Myanmar3" pitchFamily="18" charset="0"/>
              </a:rPr>
              <a:t>် </a:t>
            </a:r>
            <a:r>
              <a:rPr lang="en-US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နိုင်ငံတော</a:t>
            </a:r>
            <a:r>
              <a:rPr lang="en-US" dirty="0">
                <a:latin typeface="Myanmar3" pitchFamily="18" charset="0"/>
                <a:ea typeface="Myanmar3" pitchFamily="18" charset="0"/>
                <a:cs typeface="Myanmar3" pitchFamily="18" charset="0"/>
              </a:rPr>
              <a:t>်၏ </a:t>
            </a:r>
            <a:r>
              <a:rPr lang="en-US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အဓိကစားသုံးသီးနှံ</a:t>
            </a:r>
            <a:r>
              <a:rPr lang="en-US" dirty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ဖြစ်သည</a:t>
            </a:r>
            <a:r>
              <a:rPr lang="en-US" dirty="0">
                <a:latin typeface="Myanmar3" pitchFamily="18" charset="0"/>
                <a:ea typeface="Myanmar3" pitchFamily="18" charset="0"/>
                <a:cs typeface="Myanmar3" pitchFamily="18" charset="0"/>
              </a:rPr>
              <a:t>့် </a:t>
            </a:r>
            <a:r>
              <a:rPr lang="en-US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ဆန်စပါးဖူလုံမှုကို</a:t>
            </a:r>
            <a:r>
              <a:rPr lang="en-US" dirty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ထိခိုက်မှုမရှိစေရေးအတွက</a:t>
            </a:r>
            <a:r>
              <a:rPr lang="en-US" dirty="0">
                <a:latin typeface="Myanmar3" pitchFamily="18" charset="0"/>
                <a:ea typeface="Myanmar3" pitchFamily="18" charset="0"/>
                <a:cs typeface="Myanmar3" pitchFamily="18" charset="0"/>
              </a:rPr>
              <a:t>် </a:t>
            </a:r>
            <a:r>
              <a:rPr lang="en-US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သတ်မှတ်ချက်များနှင</a:t>
            </a:r>
            <a:r>
              <a:rPr lang="en-US" dirty="0">
                <a:latin typeface="Myanmar3" pitchFamily="18" charset="0"/>
                <a:ea typeface="Myanmar3" pitchFamily="18" charset="0"/>
                <a:cs typeface="Myanmar3" pitchFamily="18" charset="0"/>
              </a:rPr>
              <a:t>့်</a:t>
            </a:r>
            <a:r>
              <a:rPr lang="en-US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အညီ</a:t>
            </a:r>
            <a:r>
              <a:rPr lang="en-US" dirty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စိစစ်ပြီး</a:t>
            </a:r>
            <a:r>
              <a:rPr lang="en-US" dirty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လယ်မြေတွင</a:t>
            </a:r>
            <a:r>
              <a:rPr lang="en-US" dirty="0">
                <a:latin typeface="Myanmar3" pitchFamily="18" charset="0"/>
                <a:ea typeface="Myanmar3" pitchFamily="18" charset="0"/>
                <a:cs typeface="Myanmar3" pitchFamily="18" charset="0"/>
              </a:rPr>
              <a:t>် </a:t>
            </a:r>
            <a:r>
              <a:rPr lang="en-US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အခြားသီးနှံပြောင်းလဲစိုက်ပျိုးရန်ခွင</a:t>
            </a:r>
            <a:r>
              <a:rPr lang="en-US" dirty="0">
                <a:latin typeface="Myanmar3" pitchFamily="18" charset="0"/>
                <a:ea typeface="Myanmar3" pitchFamily="18" charset="0"/>
                <a:cs typeface="Myanmar3" pitchFamily="18" charset="0"/>
              </a:rPr>
              <a:t>့်</a:t>
            </a:r>
            <a:r>
              <a:rPr lang="en-US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ပြုနိုင်သည</a:t>
            </a:r>
            <a:r>
              <a:rPr lang="en-US" dirty="0">
                <a:latin typeface="Myanmar3" pitchFamily="18" charset="0"/>
                <a:ea typeface="Myanmar3" pitchFamily="18" charset="0"/>
                <a:cs typeface="Myanmar3" pitchFamily="18" charset="0"/>
              </a:rPr>
              <a:t>်။</a:t>
            </a:r>
          </a:p>
          <a:p>
            <a:pPr marL="800100" indent="-457200" algn="just">
              <a:lnSpc>
                <a:spcPct val="170000"/>
              </a:lnSpc>
              <a:buClr>
                <a:srgbClr val="7030A0"/>
              </a:buClr>
              <a:buFont typeface="Wingdings" pitchFamily="2" charset="2"/>
              <a:buChar char="Ø"/>
            </a:pPr>
            <a:r>
              <a:rPr lang="en-US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လယ</a:t>
            </a:r>
            <a:r>
              <a:rPr lang="en-US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်မြေမှတပါး</a:t>
            </a:r>
            <a:r>
              <a:rPr lang="en-US" dirty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လယ်ယာမြေများတွင</a:t>
            </a:r>
            <a:r>
              <a:rPr lang="en-US" dirty="0">
                <a:latin typeface="Myanmar3" pitchFamily="18" charset="0"/>
                <a:ea typeface="Myanmar3" pitchFamily="18" charset="0"/>
                <a:cs typeface="Myanmar3" pitchFamily="18" charset="0"/>
              </a:rPr>
              <a:t>် </a:t>
            </a:r>
            <a:r>
              <a:rPr lang="en-US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သီးနှံပြောင်းလဲစိုက်ပျိုးရန</a:t>
            </a:r>
            <a:r>
              <a:rPr lang="en-US" dirty="0">
                <a:latin typeface="Myanmar3" pitchFamily="18" charset="0"/>
                <a:ea typeface="Myanmar3" pitchFamily="18" charset="0"/>
                <a:cs typeface="Myanmar3" pitchFamily="18" charset="0"/>
              </a:rPr>
              <a:t>် </a:t>
            </a:r>
            <a:r>
              <a:rPr lang="en-US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ဖြစ်ပါက</a:t>
            </a:r>
            <a:r>
              <a:rPr lang="en-US" dirty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သတ်မှတ်ချက်များနှင</a:t>
            </a:r>
            <a:r>
              <a:rPr lang="en-US" dirty="0">
                <a:latin typeface="Myanmar3" pitchFamily="18" charset="0"/>
                <a:ea typeface="Myanmar3" pitchFamily="18" charset="0"/>
                <a:cs typeface="Myanmar3" pitchFamily="18" charset="0"/>
              </a:rPr>
              <a:t>့်</a:t>
            </a:r>
            <a:r>
              <a:rPr lang="en-US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အညီ</a:t>
            </a:r>
            <a:r>
              <a:rPr lang="en-US" dirty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စိစစ်ပြီးခွင</a:t>
            </a:r>
            <a:r>
              <a:rPr lang="en-US" dirty="0">
                <a:latin typeface="Myanmar3" pitchFamily="18" charset="0"/>
                <a:ea typeface="Myanmar3" pitchFamily="18" charset="0"/>
                <a:cs typeface="Myanmar3" pitchFamily="18" charset="0"/>
              </a:rPr>
              <a:t>့်</a:t>
            </a:r>
            <a:r>
              <a:rPr lang="en-US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ပြုနိုင်</a:t>
            </a:r>
            <a:r>
              <a:rPr lang="en-US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သည</a:t>
            </a:r>
            <a:r>
              <a:rPr lang="en-US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်။</a:t>
            </a:r>
            <a:r>
              <a:rPr lang="en-US" i="1" dirty="0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(၃၄)</a:t>
            </a:r>
            <a:endParaRPr lang="en-US" i="1" dirty="0">
              <a:solidFill>
                <a:srgbClr val="FF0000"/>
              </a:solidFill>
              <a:latin typeface="Myanmar3" pitchFamily="18" charset="0"/>
              <a:ea typeface="Myanmar3" pitchFamily="18" charset="0"/>
              <a:cs typeface="Myanmar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FE8EA-D193-41BB-8E22-E54470098F1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467380"/>
            <a:ext cx="807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u="sng" dirty="0" err="1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လယ်ယာမြေ</a:t>
            </a:r>
            <a:r>
              <a:rPr lang="en-US" sz="2800" b="1" i="1" u="sng" dirty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ဉပဒ</a:t>
            </a:r>
            <a:r>
              <a:rPr lang="en-US" sz="2800" b="1" i="1" u="sng" dirty="0" err="1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ေ</a:t>
            </a:r>
            <a:endParaRPr lang="en-US" sz="2800" b="1" i="1" u="sng" dirty="0">
              <a:solidFill>
                <a:srgbClr val="FF0000"/>
              </a:solidFill>
              <a:latin typeface="Myanmar3" pitchFamily="18" charset="0"/>
              <a:ea typeface="Myanmar3" pitchFamily="18" charset="0"/>
              <a:cs typeface="Myanmar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026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257800"/>
          </a:xfrm>
        </p:spPr>
        <p:txBody>
          <a:bodyPr>
            <a:noAutofit/>
          </a:bodyPr>
          <a:lstStyle/>
          <a:p>
            <a:pPr algn="just">
              <a:buClr>
                <a:srgbClr val="0033CC"/>
              </a:buClr>
              <a:buSzPct val="81000"/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C0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၂၀၁၂ </a:t>
            </a:r>
            <a:r>
              <a:rPr lang="en-US" sz="1800" dirty="0" err="1">
                <a:solidFill>
                  <a:srgbClr val="C0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တွင</a:t>
            </a:r>
            <a:r>
              <a:rPr lang="en-US" sz="1800" dirty="0">
                <a:solidFill>
                  <a:srgbClr val="C0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် </a:t>
            </a:r>
            <a:r>
              <a:rPr lang="en-US" sz="1800" dirty="0" err="1">
                <a:solidFill>
                  <a:srgbClr val="C0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ပြဌာန</a:t>
            </a:r>
            <a:r>
              <a:rPr lang="en-US" sz="1800" dirty="0" err="1" smtClean="0">
                <a:solidFill>
                  <a:srgbClr val="C0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်း</a:t>
            </a:r>
            <a:endParaRPr lang="en-US" sz="1800" dirty="0" smtClean="0">
              <a:solidFill>
                <a:srgbClr val="C00000"/>
              </a:solidFill>
              <a:latin typeface="Myanmar3" pitchFamily="18" charset="0"/>
              <a:ea typeface="Myanmar3" pitchFamily="18" charset="0"/>
              <a:cs typeface="Myanmar3" pitchFamily="18" charset="0"/>
            </a:endParaRPr>
          </a:p>
          <a:p>
            <a:pPr algn="just">
              <a:buClr>
                <a:srgbClr val="0033CC"/>
              </a:buClr>
              <a:buSzPct val="81000"/>
              <a:buFont typeface="Wingdings" pitchFamily="2" charset="2"/>
              <a:buChar char="Ø"/>
            </a:pPr>
            <a:endParaRPr lang="en-US" sz="1000" dirty="0" smtClean="0">
              <a:solidFill>
                <a:srgbClr val="7030A0"/>
              </a:solidFill>
              <a:latin typeface="Myanmar3" pitchFamily="18" charset="0"/>
              <a:ea typeface="Myanmar3" pitchFamily="18" charset="0"/>
              <a:cs typeface="Myanmar3" pitchFamily="18" charset="0"/>
            </a:endParaRPr>
          </a:p>
          <a:p>
            <a:pPr algn="just">
              <a:buClr>
                <a:srgbClr val="0033CC"/>
              </a:buClr>
              <a:buSzPct val="81000"/>
              <a:buFont typeface="Wingdings" pitchFamily="2" charset="2"/>
              <a:buChar char="Ø"/>
            </a:pPr>
            <a:r>
              <a:rPr lang="en-US" sz="18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လုပ်ကိုင်ခွင</a:t>
            </a:r>
            <a:r>
              <a:rPr lang="en-US" sz="18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့်</a:t>
            </a:r>
            <a:r>
              <a:rPr lang="en-US" sz="18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က</a:t>
            </a:r>
            <a:r>
              <a:rPr lang="en-US" sz="1800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ို</a:t>
            </a:r>
            <a:r>
              <a:rPr lang="en-US" sz="1800" dirty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1800" dirty="0" err="1" smtClean="0">
                <a:solidFill>
                  <a:srgbClr val="7030A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မြန်မာနိုင်ငံသား</a:t>
            </a:r>
            <a:r>
              <a:rPr lang="en-US" sz="1800" dirty="0" smtClean="0">
                <a:solidFill>
                  <a:srgbClr val="7030A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1800" dirty="0" err="1" smtClean="0">
                <a:solidFill>
                  <a:srgbClr val="7030A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ရင်းနှီးမြုပ်နှံသူများ</a:t>
            </a:r>
            <a:r>
              <a:rPr lang="en-US" sz="1800" dirty="0" smtClean="0">
                <a:solidFill>
                  <a:srgbClr val="7030A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၊ </a:t>
            </a:r>
            <a:r>
              <a:rPr lang="en-US" sz="1800" dirty="0" err="1" smtClean="0">
                <a:solidFill>
                  <a:srgbClr val="7030A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အကျိုးတူကိစ္စရပ်များ</a:t>
            </a:r>
            <a:r>
              <a:rPr lang="en-US" sz="1800" dirty="0" smtClean="0">
                <a:solidFill>
                  <a:srgbClr val="7030A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  </a:t>
            </a:r>
            <a:r>
              <a:rPr lang="en-US" sz="1800" dirty="0" err="1" smtClean="0">
                <a:solidFill>
                  <a:srgbClr val="7030A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ဆောင်ရွက</a:t>
            </a:r>
            <a:r>
              <a:rPr lang="en-US" sz="1800" dirty="0" smtClean="0">
                <a:solidFill>
                  <a:srgbClr val="7030A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် </a:t>
            </a:r>
            <a:r>
              <a:rPr lang="en-US" sz="1800" dirty="0" err="1" smtClean="0">
                <a:solidFill>
                  <a:srgbClr val="7030A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မည</a:t>
            </a:r>
            <a:r>
              <a:rPr lang="en-US" sz="1800" dirty="0" smtClean="0">
                <a:solidFill>
                  <a:srgbClr val="7030A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့် </a:t>
            </a:r>
            <a:r>
              <a:rPr lang="en-US" sz="1800" dirty="0" err="1" smtClean="0">
                <a:solidFill>
                  <a:srgbClr val="7030A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နိုင်ငံခြား</a:t>
            </a:r>
            <a:r>
              <a:rPr lang="en-US" sz="1800" dirty="0" smtClean="0">
                <a:solidFill>
                  <a:srgbClr val="7030A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1800" dirty="0" err="1" smtClean="0">
                <a:solidFill>
                  <a:srgbClr val="7030A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ရင်းနှီးမြုပ်နှံသူများ</a:t>
            </a:r>
            <a:r>
              <a:rPr lang="en-US" sz="1800" dirty="0" smtClean="0">
                <a:solidFill>
                  <a:srgbClr val="7030A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18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လ</a:t>
            </a:r>
            <a:r>
              <a:rPr lang="en-US" sz="1800" dirty="0">
                <a:latin typeface="Myanmar3" pitchFamily="18" charset="0"/>
                <a:ea typeface="Myanmar3" pitchFamily="18" charset="0"/>
                <a:cs typeface="Myanmar3" pitchFamily="18" charset="0"/>
              </a:rPr>
              <a:t>ျှ</a:t>
            </a:r>
            <a:r>
              <a:rPr lang="en-US" sz="1800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ောက်ထ</a:t>
            </a:r>
            <a:r>
              <a:rPr lang="en-US" sz="18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ားနိုင်ပါသည</a:t>
            </a:r>
            <a:r>
              <a:rPr lang="en-US" sz="18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်။(</a:t>
            </a:r>
            <a:r>
              <a:rPr lang="en-US" sz="1800" i="1" dirty="0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၅-က၊ခ၊ဃ၊င)</a:t>
            </a:r>
          </a:p>
          <a:p>
            <a:pPr algn="just">
              <a:buClr>
                <a:srgbClr val="0033CC"/>
              </a:buClr>
              <a:buSzPct val="81000"/>
              <a:buFont typeface="Wingdings" pitchFamily="2" charset="2"/>
              <a:buChar char="Ø"/>
            </a:pPr>
            <a:endParaRPr lang="en-US" sz="1050" dirty="0">
              <a:latin typeface="Myanmar3" pitchFamily="18" charset="0"/>
              <a:ea typeface="Myanmar3" pitchFamily="18" charset="0"/>
              <a:cs typeface="Myanmar3" pitchFamily="18" charset="0"/>
            </a:endParaRPr>
          </a:p>
          <a:p>
            <a:pPr>
              <a:buClr>
                <a:srgbClr val="0033CC"/>
              </a:buClr>
              <a:buSzPct val="81000"/>
              <a:buFont typeface="Wingdings" pitchFamily="2" charset="2"/>
              <a:buChar char="Ø"/>
            </a:pPr>
            <a:r>
              <a:rPr lang="en-US" sz="1800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နှစ်ရှည်</a:t>
            </a:r>
            <a:r>
              <a:rPr lang="en-US" sz="18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ပင</a:t>
            </a:r>
            <a:r>
              <a:rPr lang="en-US" sz="18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 </a:t>
            </a:r>
            <a:r>
              <a:rPr lang="en-US" sz="18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နှင</a:t>
            </a:r>
            <a:r>
              <a:rPr lang="en-US" sz="18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့် </a:t>
            </a:r>
            <a:r>
              <a:rPr lang="en-US" sz="1800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စက်မှုကုန်ကြမ်း</a:t>
            </a:r>
            <a:r>
              <a:rPr lang="en-US" sz="1800" dirty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1800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ရာသီသီးနှံဖြစ်ပါက</a:t>
            </a:r>
            <a:r>
              <a:rPr lang="en-US" sz="1800" dirty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18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တစ</a:t>
            </a:r>
            <a:r>
              <a:rPr lang="en-US" sz="1800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်ကြိမ်လ</a:t>
            </a:r>
            <a:r>
              <a:rPr lang="en-US" sz="18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ျင</a:t>
            </a:r>
            <a:r>
              <a:rPr lang="en-US" sz="18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 </a:t>
            </a:r>
            <a:r>
              <a:rPr lang="en-US" sz="18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ဧက</a:t>
            </a:r>
            <a:r>
              <a:rPr lang="en-US" sz="18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၅၀၀၀ </a:t>
            </a:r>
            <a:r>
              <a:rPr lang="en-US" sz="18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ထက</a:t>
            </a:r>
            <a:r>
              <a:rPr lang="en-US" sz="1800" dirty="0">
                <a:latin typeface="Myanmar3" pitchFamily="18" charset="0"/>
                <a:ea typeface="Myanmar3" pitchFamily="18" charset="0"/>
                <a:cs typeface="Myanmar3" pitchFamily="18" charset="0"/>
              </a:rPr>
              <a:t>် </a:t>
            </a:r>
            <a:r>
              <a:rPr lang="en-US" sz="1800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မပိုစေဘဲ</a:t>
            </a:r>
            <a:r>
              <a:rPr lang="en-US" sz="1800" dirty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1800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ခွင</a:t>
            </a:r>
            <a:r>
              <a:rPr lang="en-US" sz="1800" dirty="0">
                <a:latin typeface="Myanmar3" pitchFamily="18" charset="0"/>
                <a:ea typeface="Myanmar3" pitchFamily="18" charset="0"/>
                <a:cs typeface="Myanmar3" pitchFamily="18" charset="0"/>
              </a:rPr>
              <a:t>့်</a:t>
            </a:r>
            <a:r>
              <a:rPr lang="en-US" sz="1800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ပြုနို</a:t>
            </a:r>
            <a:r>
              <a:rPr lang="en-US" sz="18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င်သည</a:t>
            </a:r>
            <a:r>
              <a:rPr lang="en-US" sz="18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်။</a:t>
            </a:r>
            <a:r>
              <a:rPr lang="en-US" sz="1800" i="1" dirty="0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(၁၀-က-၁၊၃)</a:t>
            </a:r>
          </a:p>
          <a:p>
            <a:pPr>
              <a:buClr>
                <a:srgbClr val="0033CC"/>
              </a:buClr>
              <a:buSzPct val="81000"/>
              <a:buFont typeface="Wingdings" pitchFamily="2" charset="2"/>
              <a:buChar char="Ø"/>
            </a:pPr>
            <a:r>
              <a:rPr lang="en-US" sz="18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၇၅ </a:t>
            </a:r>
            <a:r>
              <a:rPr lang="en-US" sz="1800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ရာခိုင်နှုန</a:t>
            </a:r>
            <a:r>
              <a:rPr lang="en-US" sz="18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်း</a:t>
            </a:r>
            <a:r>
              <a:rPr lang="en-US" sz="1800" dirty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18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လ</a:t>
            </a:r>
            <a:r>
              <a:rPr lang="en-US" sz="1800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ုပ်ကိုင</a:t>
            </a:r>
            <a:r>
              <a:rPr lang="en-US" sz="18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 </a:t>
            </a:r>
            <a:r>
              <a:rPr lang="en-US" sz="18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ဆ</a:t>
            </a:r>
            <a:r>
              <a:rPr lang="en-US" sz="1800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ောင်ရွက်ပြီး</a:t>
            </a:r>
            <a:r>
              <a:rPr lang="en-US" sz="1800" dirty="0">
                <a:latin typeface="Myanmar3" pitchFamily="18" charset="0"/>
                <a:ea typeface="Myanmar3" pitchFamily="18" charset="0"/>
                <a:cs typeface="Myanmar3" pitchFamily="18" charset="0"/>
              </a:rPr>
              <a:t>  </a:t>
            </a:r>
            <a:r>
              <a:rPr lang="en-US" sz="1800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ဖြစ်ပါက</a:t>
            </a:r>
            <a:r>
              <a:rPr lang="en-US" sz="1800" dirty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1800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ထပ်မံ</a:t>
            </a:r>
            <a:r>
              <a:rPr lang="en-US" sz="1800" dirty="0">
                <a:latin typeface="Myanmar3" pitchFamily="18" charset="0"/>
                <a:ea typeface="Myanmar3" pitchFamily="18" charset="0"/>
                <a:cs typeface="Myanmar3" pitchFamily="18" charset="0"/>
              </a:rPr>
              <a:t>၍ </a:t>
            </a:r>
            <a:r>
              <a:rPr lang="en-US" sz="1800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တစ်ကြိမ်လ</a:t>
            </a:r>
            <a:r>
              <a:rPr lang="en-US" sz="1800" dirty="0">
                <a:latin typeface="Myanmar3" pitchFamily="18" charset="0"/>
                <a:ea typeface="Myanmar3" pitchFamily="18" charset="0"/>
                <a:cs typeface="Myanmar3" pitchFamily="18" charset="0"/>
              </a:rPr>
              <a:t>ျှင် </a:t>
            </a:r>
            <a:r>
              <a:rPr lang="en-US" sz="1800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ဧက</a:t>
            </a:r>
            <a:r>
              <a:rPr lang="en-US" sz="1800" dirty="0">
                <a:latin typeface="Myanmar3" pitchFamily="18" charset="0"/>
                <a:ea typeface="Myanmar3" pitchFamily="18" charset="0"/>
                <a:cs typeface="Myanmar3" pitchFamily="18" charset="0"/>
              </a:rPr>
              <a:t> ၅၀၀၀ </a:t>
            </a:r>
            <a:r>
              <a:rPr lang="en-US" sz="18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ထက</a:t>
            </a:r>
            <a:r>
              <a:rPr lang="en-US" sz="18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 </a:t>
            </a:r>
            <a:r>
              <a:rPr lang="en-US" sz="18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မပိုစေဘဲ</a:t>
            </a:r>
            <a:r>
              <a:rPr lang="en-US" sz="18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18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စ</a:t>
            </a:r>
            <a:r>
              <a:rPr lang="en-US" sz="1800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ုစုပေါင်းဧက</a:t>
            </a:r>
            <a:r>
              <a:rPr lang="en-US" sz="1800" dirty="0">
                <a:latin typeface="Myanmar3" pitchFamily="18" charset="0"/>
                <a:ea typeface="Myanmar3" pitchFamily="18" charset="0"/>
                <a:cs typeface="Myanmar3" pitchFamily="18" charset="0"/>
              </a:rPr>
              <a:t> ၅၀၀၀၀ </a:t>
            </a:r>
            <a:r>
              <a:rPr lang="en-US" sz="1800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အထိ</a:t>
            </a:r>
            <a:r>
              <a:rPr lang="en-US" sz="1800" dirty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1800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အကြိမ်ကြိမ</a:t>
            </a:r>
            <a:r>
              <a:rPr lang="en-US" sz="1800" dirty="0">
                <a:latin typeface="Myanmar3" pitchFamily="18" charset="0"/>
                <a:ea typeface="Myanmar3" pitchFamily="18" charset="0"/>
                <a:cs typeface="Myanmar3" pitchFamily="18" charset="0"/>
              </a:rPr>
              <a:t>် </a:t>
            </a:r>
            <a:r>
              <a:rPr lang="en-US" sz="1800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ခွင</a:t>
            </a:r>
            <a:r>
              <a:rPr lang="en-US" sz="1800" dirty="0">
                <a:latin typeface="Myanmar3" pitchFamily="18" charset="0"/>
                <a:ea typeface="Myanmar3" pitchFamily="18" charset="0"/>
                <a:cs typeface="Myanmar3" pitchFamily="18" charset="0"/>
              </a:rPr>
              <a:t>့်</a:t>
            </a:r>
            <a:r>
              <a:rPr lang="en-US" sz="1800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ပြုနိုင်သည</a:t>
            </a:r>
            <a:r>
              <a:rPr lang="en-US" sz="1800" dirty="0">
                <a:latin typeface="Myanmar3" pitchFamily="18" charset="0"/>
                <a:ea typeface="Myanmar3" pitchFamily="18" charset="0"/>
                <a:cs typeface="Myanmar3" pitchFamily="18" charset="0"/>
              </a:rPr>
              <a:t>်။ </a:t>
            </a:r>
            <a:r>
              <a:rPr lang="en-US" sz="1800" i="1" dirty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(</a:t>
            </a:r>
            <a:r>
              <a:rPr lang="en-US" sz="1800" i="1" dirty="0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၁၀-က-၁)</a:t>
            </a:r>
            <a:endParaRPr lang="en-US" sz="1800" dirty="0" smtClean="0">
              <a:latin typeface="Myanmar3" pitchFamily="18" charset="0"/>
              <a:ea typeface="Myanmar3" pitchFamily="18" charset="0"/>
              <a:cs typeface="Myanmar3" pitchFamily="18" charset="0"/>
            </a:endParaRPr>
          </a:p>
          <a:p>
            <a:pPr>
              <a:buClr>
                <a:srgbClr val="0033CC"/>
              </a:buClr>
              <a:buSzPct val="81000"/>
              <a:buFont typeface="Wingdings" pitchFamily="2" charset="2"/>
              <a:buChar char="Ø"/>
            </a:pPr>
            <a:r>
              <a:rPr lang="en-US" sz="18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န</a:t>
            </a:r>
            <a:r>
              <a:rPr lang="en-US" sz="1800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ိုင်ငံတော်အကျိုးအလို့ငှာ</a:t>
            </a:r>
            <a:r>
              <a:rPr lang="en-US" sz="1800" dirty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1800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ခွင</a:t>
            </a:r>
            <a:r>
              <a:rPr lang="en-US" sz="1800" dirty="0">
                <a:latin typeface="Myanmar3" pitchFamily="18" charset="0"/>
                <a:ea typeface="Myanmar3" pitchFamily="18" charset="0"/>
                <a:cs typeface="Myanmar3" pitchFamily="18" charset="0"/>
              </a:rPr>
              <a:t>့်</a:t>
            </a:r>
            <a:r>
              <a:rPr lang="en-US" sz="1800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ပြုသင</a:t>
            </a:r>
            <a:r>
              <a:rPr lang="en-US" sz="1800" dirty="0">
                <a:latin typeface="Myanmar3" pitchFamily="18" charset="0"/>
                <a:ea typeface="Myanmar3" pitchFamily="18" charset="0"/>
                <a:cs typeface="Myanmar3" pitchFamily="18" charset="0"/>
              </a:rPr>
              <a:t>့် </a:t>
            </a:r>
            <a:r>
              <a:rPr lang="en-US" sz="1800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သော</a:t>
            </a:r>
            <a:r>
              <a:rPr lang="en-US" sz="1800" dirty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1800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လုပ်ငန်းဖြစ်ပါက</a:t>
            </a:r>
            <a:r>
              <a:rPr lang="en-US" sz="1800" dirty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18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ပ</a:t>
            </a:r>
            <a:r>
              <a:rPr lang="en-US" sz="1800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ြည်ထောင်စု</a:t>
            </a:r>
            <a:r>
              <a:rPr lang="en-US" sz="1800" dirty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1800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အစိုးရအဖွဲ</a:t>
            </a:r>
            <a:r>
              <a:rPr lang="en-US" sz="1800" dirty="0">
                <a:latin typeface="Myanmar3" pitchFamily="18" charset="0"/>
                <a:ea typeface="Myanmar3" pitchFamily="18" charset="0"/>
                <a:cs typeface="Myanmar3" pitchFamily="18" charset="0"/>
              </a:rPr>
              <a:t>့၏ </a:t>
            </a:r>
            <a:r>
              <a:rPr lang="en-US" sz="1800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သဘောတူညီချက်ဖြင</a:t>
            </a:r>
            <a:r>
              <a:rPr lang="en-US" sz="1800" dirty="0">
                <a:latin typeface="Myanmar3" pitchFamily="18" charset="0"/>
                <a:ea typeface="Myanmar3" pitchFamily="18" charset="0"/>
                <a:cs typeface="Myanmar3" pitchFamily="18" charset="0"/>
              </a:rPr>
              <a:t>့် </a:t>
            </a:r>
            <a:r>
              <a:rPr lang="en-US" sz="1800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တစ်ကြိမ်တည်းတွင</a:t>
            </a:r>
            <a:r>
              <a:rPr lang="en-US" sz="1800" dirty="0">
                <a:latin typeface="Myanmar3" pitchFamily="18" charset="0"/>
                <a:ea typeface="Myanmar3" pitchFamily="18" charset="0"/>
                <a:cs typeface="Myanmar3" pitchFamily="18" charset="0"/>
              </a:rPr>
              <a:t>် </a:t>
            </a:r>
            <a:r>
              <a:rPr lang="en-US" sz="1800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ဧက</a:t>
            </a:r>
            <a:r>
              <a:rPr lang="en-US" sz="1800" dirty="0">
                <a:latin typeface="Myanmar3" pitchFamily="18" charset="0"/>
                <a:ea typeface="Myanmar3" pitchFamily="18" charset="0"/>
                <a:cs typeface="Myanmar3" pitchFamily="18" charset="0"/>
              </a:rPr>
              <a:t> ၅၀၀၀ </a:t>
            </a:r>
            <a:r>
              <a:rPr lang="en-US" sz="1800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ထက်ပို</a:t>
            </a:r>
            <a:r>
              <a:rPr lang="en-US" sz="1800" dirty="0">
                <a:latin typeface="Myanmar3" pitchFamily="18" charset="0"/>
                <a:ea typeface="Myanmar3" pitchFamily="18" charset="0"/>
                <a:cs typeface="Myanmar3" pitchFamily="18" charset="0"/>
              </a:rPr>
              <a:t>၍ </a:t>
            </a:r>
            <a:r>
              <a:rPr lang="en-US" sz="1800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ခွင</a:t>
            </a:r>
            <a:r>
              <a:rPr lang="en-US" sz="1800" dirty="0">
                <a:latin typeface="Myanmar3" pitchFamily="18" charset="0"/>
                <a:ea typeface="Myanmar3" pitchFamily="18" charset="0"/>
                <a:cs typeface="Myanmar3" pitchFamily="18" charset="0"/>
              </a:rPr>
              <a:t>့်</a:t>
            </a:r>
            <a:r>
              <a:rPr lang="en-US" sz="1800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ပြုနိုင်သည</a:t>
            </a:r>
            <a:r>
              <a:rPr lang="en-US" sz="1800" dirty="0">
                <a:latin typeface="Myanmar3" pitchFamily="18" charset="0"/>
                <a:ea typeface="Myanmar3" pitchFamily="18" charset="0"/>
                <a:cs typeface="Myanmar3" pitchFamily="18" charset="0"/>
              </a:rPr>
              <a:t>်</a:t>
            </a:r>
            <a:r>
              <a:rPr lang="en-US" sz="18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။</a:t>
            </a:r>
            <a:r>
              <a:rPr lang="en-US" sz="1800" i="1" dirty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(</a:t>
            </a:r>
            <a:r>
              <a:rPr lang="en-US" sz="1800" i="1" dirty="0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၁၀-က-၁)</a:t>
            </a:r>
            <a:endParaRPr lang="en-US" sz="1800" dirty="0" smtClean="0">
              <a:latin typeface="Myanmar3" pitchFamily="18" charset="0"/>
              <a:ea typeface="Myanmar3" pitchFamily="18" charset="0"/>
              <a:cs typeface="Myanmar3" pitchFamily="18" charset="0"/>
            </a:endParaRPr>
          </a:p>
          <a:p>
            <a:pPr>
              <a:buClr>
                <a:srgbClr val="0033CC"/>
              </a:buClr>
              <a:buSzPct val="81000"/>
              <a:buFont typeface="Wingdings" pitchFamily="2" charset="2"/>
              <a:buChar char="Ø"/>
            </a:pPr>
            <a:endParaRPr lang="en-US" sz="1050" dirty="0" smtClean="0">
              <a:latin typeface="Myanmar3" pitchFamily="18" charset="0"/>
              <a:ea typeface="Myanmar3" pitchFamily="18" charset="0"/>
              <a:cs typeface="Myanmar3" pitchFamily="18" charset="0"/>
            </a:endParaRPr>
          </a:p>
          <a:p>
            <a:pPr>
              <a:buClr>
                <a:srgbClr val="0033CC"/>
              </a:buClr>
              <a:buSzPct val="81000"/>
              <a:buFont typeface="Wingdings" pitchFamily="2" charset="2"/>
              <a:buChar char="Ø"/>
            </a:pPr>
            <a:r>
              <a:rPr lang="en-US" sz="1800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ဥယျာဉ်ခြံသီးနှံဖြစ်ပါက</a:t>
            </a:r>
            <a:r>
              <a:rPr lang="en-US" sz="1800" dirty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1800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ဧက</a:t>
            </a:r>
            <a:r>
              <a:rPr lang="en-US" sz="1800" dirty="0">
                <a:latin typeface="Myanmar3" pitchFamily="18" charset="0"/>
                <a:ea typeface="Myanmar3" pitchFamily="18" charset="0"/>
                <a:cs typeface="Myanmar3" pitchFamily="18" charset="0"/>
              </a:rPr>
              <a:t> ၃၀၀၀ </a:t>
            </a:r>
            <a:r>
              <a:rPr lang="en-US" sz="1800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ထက</a:t>
            </a:r>
            <a:r>
              <a:rPr lang="en-US" sz="1800" dirty="0">
                <a:latin typeface="Myanmar3" pitchFamily="18" charset="0"/>
                <a:ea typeface="Myanmar3" pitchFamily="18" charset="0"/>
                <a:cs typeface="Myanmar3" pitchFamily="18" charset="0"/>
              </a:rPr>
              <a:t>် </a:t>
            </a:r>
            <a:r>
              <a:rPr lang="en-US" sz="1800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မပိုစေဘဲ</a:t>
            </a:r>
            <a:r>
              <a:rPr lang="en-US" sz="1800" dirty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1800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ခွင</a:t>
            </a:r>
            <a:r>
              <a:rPr lang="en-US" sz="1800" dirty="0">
                <a:latin typeface="Myanmar3" pitchFamily="18" charset="0"/>
                <a:ea typeface="Myanmar3" pitchFamily="18" charset="0"/>
                <a:cs typeface="Myanmar3" pitchFamily="18" charset="0"/>
              </a:rPr>
              <a:t>့်</a:t>
            </a:r>
            <a:r>
              <a:rPr lang="en-US" sz="1800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ပြုနို</a:t>
            </a:r>
            <a:r>
              <a:rPr lang="en-US" sz="18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င</a:t>
            </a:r>
            <a:r>
              <a:rPr lang="en-US" sz="18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်။</a:t>
            </a:r>
            <a:r>
              <a:rPr lang="en-US" sz="1800" i="1" dirty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(</a:t>
            </a:r>
            <a:r>
              <a:rPr lang="en-US" sz="1800" i="1" dirty="0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၁၀-က-၂)</a:t>
            </a:r>
            <a:endParaRPr lang="en-US" sz="1800" dirty="0" smtClean="0">
              <a:latin typeface="Myanmar3" pitchFamily="18" charset="0"/>
              <a:ea typeface="Myanmar3" pitchFamily="18" charset="0"/>
              <a:cs typeface="Myanmar3" pitchFamily="18" charset="0"/>
            </a:endParaRPr>
          </a:p>
          <a:p>
            <a:pPr>
              <a:buClr>
                <a:srgbClr val="0033CC"/>
              </a:buClr>
              <a:buSzPct val="81000"/>
              <a:buFont typeface="Wingdings" pitchFamily="2" charset="2"/>
              <a:buChar char="Ø"/>
            </a:pPr>
            <a:endParaRPr lang="en-US" sz="1000" dirty="0" smtClean="0">
              <a:latin typeface="Myanmar3" pitchFamily="18" charset="0"/>
              <a:ea typeface="Myanmar3" pitchFamily="18" charset="0"/>
              <a:cs typeface="Myanmar3" pitchFamily="18" charset="0"/>
            </a:endParaRPr>
          </a:p>
          <a:p>
            <a:pPr>
              <a:buClr>
                <a:srgbClr val="0033CC"/>
              </a:buClr>
              <a:buSzPct val="81000"/>
              <a:buFont typeface="Wingdings" pitchFamily="2" charset="2"/>
              <a:buChar char="Ø"/>
            </a:pPr>
            <a:r>
              <a:rPr lang="en-US" sz="18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တ</a:t>
            </a:r>
            <a:r>
              <a:rPr lang="en-US" sz="1800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ောင်သ</a:t>
            </a:r>
            <a:r>
              <a:rPr lang="en-US" sz="18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ူမ</a:t>
            </a:r>
            <a:r>
              <a:rPr lang="en-US" sz="1800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ျားနှင</a:t>
            </a:r>
            <a:r>
              <a:rPr lang="en-US" sz="1800" dirty="0">
                <a:latin typeface="Myanmar3" pitchFamily="18" charset="0"/>
                <a:ea typeface="Myanmar3" pitchFamily="18" charset="0"/>
                <a:cs typeface="Myanmar3" pitchFamily="18" charset="0"/>
              </a:rPr>
              <a:t>့် </a:t>
            </a:r>
            <a:r>
              <a:rPr lang="en-US" sz="18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တစ</a:t>
            </a:r>
            <a:r>
              <a:rPr lang="en-US" sz="1800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်နိုင်တစ်ပိုင</a:t>
            </a:r>
            <a:r>
              <a:rPr lang="en-US" sz="1800" dirty="0">
                <a:latin typeface="Myanmar3" pitchFamily="18" charset="0"/>
                <a:ea typeface="Myanmar3" pitchFamily="18" charset="0"/>
                <a:cs typeface="Myanmar3" pitchFamily="18" charset="0"/>
              </a:rPr>
              <a:t>် </a:t>
            </a:r>
            <a:r>
              <a:rPr lang="en-US" sz="1800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စိုက်ပျိုးရေး</a:t>
            </a:r>
            <a:r>
              <a:rPr lang="en-US" sz="1800" dirty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1800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လုပ်ကိုင်လို</a:t>
            </a:r>
            <a:r>
              <a:rPr lang="en-US" sz="1800" dirty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1800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သူများအတွက</a:t>
            </a:r>
            <a:r>
              <a:rPr lang="en-US" sz="1800" dirty="0">
                <a:latin typeface="Myanmar3" pitchFamily="18" charset="0"/>
                <a:ea typeface="Myanmar3" pitchFamily="18" charset="0"/>
                <a:cs typeface="Myanmar3" pitchFamily="18" charset="0"/>
              </a:rPr>
              <a:t>် ၅၀ </a:t>
            </a:r>
            <a:r>
              <a:rPr lang="en-US" sz="1800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ဧက</a:t>
            </a:r>
            <a:r>
              <a:rPr lang="en-US" sz="1800" dirty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1800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ထက်မပ</a:t>
            </a:r>
            <a:r>
              <a:rPr lang="en-US" sz="18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ိုဘဲ</a:t>
            </a:r>
            <a:r>
              <a:rPr lang="en-US" sz="18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18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သက</a:t>
            </a:r>
            <a:r>
              <a:rPr lang="en-US" sz="1800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်ဆိုင်ရာ</a:t>
            </a:r>
            <a:r>
              <a:rPr lang="en-US" sz="1800" dirty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1800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ဒေသအဖွဲ့အစည်း</a:t>
            </a:r>
            <a:r>
              <a:rPr lang="en-US" sz="1800" dirty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1800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တစ်ခုခုက</a:t>
            </a:r>
            <a:r>
              <a:rPr lang="en-US" sz="1800" dirty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1800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ခွင</a:t>
            </a:r>
            <a:r>
              <a:rPr lang="en-US" sz="1800" dirty="0">
                <a:latin typeface="Myanmar3" pitchFamily="18" charset="0"/>
                <a:ea typeface="Myanmar3" pitchFamily="18" charset="0"/>
                <a:cs typeface="Myanmar3" pitchFamily="18" charset="0"/>
              </a:rPr>
              <a:t>့်</a:t>
            </a:r>
            <a:r>
              <a:rPr lang="en-US" sz="1800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ပြုနိုင</a:t>
            </a:r>
            <a:r>
              <a:rPr lang="en-US" sz="1800" dirty="0">
                <a:latin typeface="Myanmar3" pitchFamily="18" charset="0"/>
                <a:ea typeface="Myanmar3" pitchFamily="18" charset="0"/>
                <a:cs typeface="Myanmar3" pitchFamily="18" charset="0"/>
              </a:rPr>
              <a:t>် </a:t>
            </a:r>
            <a:r>
              <a:rPr lang="en-US" sz="1800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ရေးအတွက</a:t>
            </a:r>
            <a:r>
              <a:rPr lang="en-US" sz="1800" dirty="0">
                <a:latin typeface="Myanmar3" pitchFamily="18" charset="0"/>
                <a:ea typeface="Myanmar3" pitchFamily="18" charset="0"/>
                <a:cs typeface="Myanmar3" pitchFamily="18" charset="0"/>
              </a:rPr>
              <a:t>် </a:t>
            </a:r>
            <a:r>
              <a:rPr lang="en-US" sz="1800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စီမံဆောင်ရွက်နိုင်သည</a:t>
            </a:r>
            <a:r>
              <a:rPr lang="en-US" sz="1800" dirty="0">
                <a:latin typeface="Myanmar3" pitchFamily="18" charset="0"/>
                <a:ea typeface="Myanmar3" pitchFamily="18" charset="0"/>
                <a:cs typeface="Myanmar3" pitchFamily="18" charset="0"/>
              </a:rPr>
              <a:t>်</a:t>
            </a:r>
            <a:r>
              <a:rPr lang="en-US" sz="18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။</a:t>
            </a:r>
            <a:r>
              <a:rPr lang="en-US" sz="1800" i="1" dirty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(</a:t>
            </a:r>
            <a:r>
              <a:rPr lang="en-US" sz="1800" i="1" dirty="0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၁၀-က-၄)</a:t>
            </a:r>
            <a:endParaRPr lang="en-US" sz="1800" dirty="0">
              <a:latin typeface="Myanmar3" pitchFamily="18" charset="0"/>
              <a:ea typeface="Myanmar3" pitchFamily="18" charset="0"/>
              <a:cs typeface="Myanmar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FE8EA-D193-41BB-8E22-E54470098F13}" type="slidenum">
              <a:rPr lang="en-US" smtClean="0">
                <a:latin typeface="Myanmar3" pitchFamily="18" charset="0"/>
                <a:ea typeface="Myanmar3" pitchFamily="18" charset="0"/>
                <a:cs typeface="Myanmar3" pitchFamily="18" charset="0"/>
              </a:rPr>
              <a:pPr/>
              <a:t>18</a:t>
            </a:fld>
            <a:endParaRPr lang="en-US">
              <a:latin typeface="Myanmar3" pitchFamily="18" charset="0"/>
              <a:ea typeface="Myanmar3" pitchFamily="18" charset="0"/>
              <a:cs typeface="Myanmar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381000"/>
            <a:ext cx="807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700" b="1" i="1" u="sng" dirty="0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မြေလွတ</a:t>
            </a:r>
            <a:r>
              <a:rPr lang="en-US" sz="2800" b="1" i="1" u="sng" dirty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်၊ </a:t>
            </a:r>
            <a:r>
              <a:rPr lang="en-US" sz="2800" b="1" i="1" u="sng" dirty="0" err="1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မြေလပ်နှင</a:t>
            </a:r>
            <a:r>
              <a:rPr lang="en-US" sz="2800" b="1" i="1" u="sng" dirty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့် </a:t>
            </a:r>
            <a:r>
              <a:rPr lang="en-US" sz="2800" b="1" i="1" u="sng" dirty="0" err="1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မြေရိုင်းများ</a:t>
            </a:r>
            <a:r>
              <a:rPr lang="en-US" sz="2800" b="1" i="1" u="sng" dirty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စီမံခန</a:t>
            </a:r>
            <a:r>
              <a:rPr lang="en-US" sz="2800" b="1" i="1" u="sng" dirty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့်</a:t>
            </a:r>
            <a:r>
              <a:rPr lang="en-US" sz="2800" b="1" i="1" u="sng" dirty="0" err="1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ခွဲရေး</a:t>
            </a:r>
            <a:r>
              <a:rPr lang="en-US" sz="2800" b="1" i="1" u="sng" dirty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ဥပဒ</a:t>
            </a:r>
            <a:r>
              <a:rPr lang="en-US" sz="2800" b="1" i="1" u="sng" dirty="0" err="1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ေ</a:t>
            </a:r>
            <a:endParaRPr lang="en-US" sz="2800" b="1" i="1" u="sng" dirty="0">
              <a:solidFill>
                <a:srgbClr val="FF0000"/>
              </a:solidFill>
              <a:latin typeface="Myanmar3" pitchFamily="18" charset="0"/>
              <a:ea typeface="Myanmar3" pitchFamily="18" charset="0"/>
              <a:cs typeface="Myanmar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164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48768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၁.	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နယူးဧရာ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ကုမ္ပဏီ</a:t>
            </a:r>
            <a:endParaRPr lang="en-US" sz="2000" dirty="0" smtClean="0">
              <a:latin typeface="Myanmar3" pitchFamily="18" charset="0"/>
              <a:ea typeface="Myanmar3" pitchFamily="18" charset="0"/>
              <a:cs typeface="Myanmar3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၂.	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ဂရိတ်ဝေါလ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က</a:t>
            </a:r>
            <a:r>
              <a:rPr lang="en-US" sz="2000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ုမ္ပဏီ</a:t>
            </a:r>
            <a:endParaRPr lang="en-US" sz="2000" dirty="0">
              <a:latin typeface="Myanmar3" pitchFamily="18" charset="0"/>
              <a:ea typeface="Myanmar3" pitchFamily="18" charset="0"/>
              <a:cs typeface="Myanmar3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၃.	ရွှ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ေနဂါးမင</a:t>
            </a:r>
            <a:r>
              <a:rPr lang="en-US" sz="2000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်းကုမ္ပဏီ</a:t>
            </a:r>
            <a:endParaRPr lang="en-US" sz="2000" dirty="0">
              <a:latin typeface="Myanmar3" pitchFamily="18" charset="0"/>
              <a:ea typeface="Myanmar3" pitchFamily="18" charset="0"/>
              <a:cs typeface="Myanmar3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၄.	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ပင်လယ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 ၉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သွယ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 </a:t>
            </a:r>
            <a:r>
              <a:rPr lang="en-US" sz="2000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ကုမ္ပဏီ</a:t>
            </a:r>
            <a:endParaRPr lang="en-US" sz="2000" dirty="0">
              <a:latin typeface="Myanmar3" pitchFamily="18" charset="0"/>
              <a:ea typeface="Myanmar3" pitchFamily="18" charset="0"/>
              <a:cs typeface="Myanmar3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၅.	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ယုဇန</a:t>
            </a:r>
            <a:r>
              <a:rPr lang="en-US" sz="2000" dirty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2000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ကုမ္ပဏီ</a:t>
            </a:r>
            <a:endParaRPr lang="en-US" sz="2000" dirty="0">
              <a:latin typeface="Myanmar3" pitchFamily="18" charset="0"/>
              <a:ea typeface="Myanmar3" pitchFamily="18" charset="0"/>
              <a:cs typeface="Myanmar3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၆.	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ဒဂုံအင်တာနေရှင်နယ်</a:t>
            </a:r>
            <a:r>
              <a:rPr lang="en-US" sz="2000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ကုမ္ပဏီ</a:t>
            </a:r>
            <a:endParaRPr lang="en-US" sz="2000" dirty="0">
              <a:latin typeface="Myanmar3" pitchFamily="18" charset="0"/>
              <a:ea typeface="Myanmar3" pitchFamily="18" charset="0"/>
              <a:cs typeface="Myanmar3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၇.	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ဇေယျာ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ပရီမီးယား</a:t>
            </a:r>
            <a:r>
              <a:rPr lang="en-US" sz="2000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ကုမ္ပဏီ</a:t>
            </a:r>
            <a:endParaRPr lang="en-US" sz="2000" dirty="0">
              <a:latin typeface="Myanmar3" pitchFamily="18" charset="0"/>
              <a:ea typeface="Myanmar3" pitchFamily="18" charset="0"/>
              <a:cs typeface="Myanmar3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၈.	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ဂရင်း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အေးရ</a:t>
            </a:r>
            <a:r>
              <a:rPr lang="en-US" sz="2000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ှားကုမ္ပဏီ</a:t>
            </a:r>
            <a:endParaRPr lang="en-US" sz="2000" dirty="0">
              <a:latin typeface="Myanmar3" pitchFamily="18" charset="0"/>
              <a:ea typeface="Myanmar3" pitchFamily="18" charset="0"/>
              <a:cs typeface="Myanmar3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000" dirty="0">
              <a:latin typeface="Myanmar3" pitchFamily="18" charset="0"/>
              <a:ea typeface="Myanmar3" pitchFamily="18" charset="0"/>
              <a:cs typeface="Myanmar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389860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2400" b="1" i="1" u="sng" dirty="0" err="1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ပူးပေါင်းဆောင်ရွက်နေသော</a:t>
            </a:r>
            <a:r>
              <a:rPr lang="en-US" sz="2400" b="1" i="1" u="sng" dirty="0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2400" b="1" i="1" u="sng" dirty="0" err="1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ပုဂ္ဂလိက</a:t>
            </a:r>
            <a:r>
              <a:rPr lang="en-US" sz="2400" b="1" i="1" u="sng" dirty="0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2400" b="1" i="1" u="sng" dirty="0" err="1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မျိုးစေ့ထုတ</a:t>
            </a:r>
            <a:r>
              <a:rPr lang="en-US" sz="2400" b="1" i="1" u="sng" dirty="0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် </a:t>
            </a:r>
            <a:r>
              <a:rPr lang="en-US" sz="2400" b="1" i="1" u="sng" dirty="0" err="1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လုပ်ငန်းများ</a:t>
            </a:r>
            <a:r>
              <a:rPr lang="en-US" sz="2400" b="1" i="1" u="sng" dirty="0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611F-4702-43EB-A78E-6D77188B1786}" type="slidenum">
              <a:rPr lang="en-US" smtClean="0">
                <a:latin typeface="Myanmar3" pitchFamily="18" charset="0"/>
                <a:ea typeface="Myanmar3" pitchFamily="18" charset="0"/>
                <a:cs typeface="Myanmar3" pitchFamily="18" charset="0"/>
              </a:rPr>
              <a:pPr/>
              <a:t>19</a:t>
            </a:fld>
            <a:endParaRPr lang="en-US">
              <a:latin typeface="Myanmar3" pitchFamily="18" charset="0"/>
              <a:ea typeface="Myanmar3" pitchFamily="18" charset="0"/>
              <a:cs typeface="Myanmar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785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နိဒါန်း</a:t>
            </a:r>
            <a:endParaRPr lang="en-US" b="1" dirty="0">
              <a:latin typeface="Myanmar3" pitchFamily="18" charset="0"/>
              <a:ea typeface="Myanmar3" pitchFamily="18" charset="0"/>
              <a:cs typeface="Myanmar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70000"/>
              </a:lnSpc>
              <a:buNone/>
            </a:pPr>
            <a:r>
              <a:rPr lang="en-US" b="1" i="1" u="sng" dirty="0" err="1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ဆန်စပါးလိုအပ်ချက်မြင</a:t>
            </a:r>
            <a:r>
              <a:rPr lang="en-US" b="1" i="1" u="sng" dirty="0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့်</a:t>
            </a:r>
            <a:r>
              <a:rPr lang="en-US" b="1" i="1" u="sng" dirty="0" err="1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တက်လာခြင်း</a:t>
            </a:r>
            <a:r>
              <a:rPr lang="en-US" b="1" i="1" u="sng" dirty="0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</a:p>
          <a:p>
            <a:pPr algn="just">
              <a:lnSpc>
                <a:spcPct val="170000"/>
              </a:lnSpc>
            </a:pPr>
            <a:r>
              <a:rPr lang="en-US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၂၀၅၀ </a:t>
            </a:r>
            <a:r>
              <a:rPr lang="en-US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တွင</a:t>
            </a:r>
            <a:r>
              <a:rPr lang="en-US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 </a:t>
            </a:r>
            <a:r>
              <a:rPr lang="en-US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ကမ္ဘာ့လူဦးရေသည</a:t>
            </a:r>
            <a:r>
              <a:rPr lang="en-US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 ၉ </a:t>
            </a:r>
            <a:r>
              <a:rPr lang="en-US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ဘီလီယံ</a:t>
            </a:r>
            <a:r>
              <a:rPr lang="en-US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ထိတိုးတက်လာနိုင</a:t>
            </a:r>
            <a:r>
              <a:rPr lang="en-US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 </a:t>
            </a:r>
            <a:r>
              <a:rPr lang="en-US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ပါသည</a:t>
            </a:r>
            <a:r>
              <a:rPr lang="en-US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်။</a:t>
            </a:r>
          </a:p>
          <a:p>
            <a:pPr algn="just">
              <a:lnSpc>
                <a:spcPct val="170000"/>
              </a:lnSpc>
            </a:pPr>
            <a:r>
              <a:rPr lang="en-US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စပါးထုတ်လုပ်သော</a:t>
            </a:r>
            <a:r>
              <a:rPr lang="en-US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နိုင်ငံများသည်လည်း</a:t>
            </a:r>
            <a:r>
              <a:rPr lang="en-US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ဆန်လိုအပ်ချက</a:t>
            </a:r>
            <a:r>
              <a:rPr lang="en-US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 </a:t>
            </a:r>
            <a:r>
              <a:rPr lang="en-US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ဆက်လက</a:t>
            </a:r>
            <a:r>
              <a:rPr lang="en-US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 </a:t>
            </a:r>
            <a:r>
              <a:rPr lang="en-US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လိုအပ်နေပါမည</a:t>
            </a:r>
            <a:r>
              <a:rPr lang="en-US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်။</a:t>
            </a:r>
          </a:p>
          <a:p>
            <a:pPr algn="just">
              <a:lnSpc>
                <a:spcPct val="170000"/>
              </a:lnSpc>
            </a:pPr>
            <a:r>
              <a:rPr lang="en-US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တရုတ်နိုင်ငံ</a:t>
            </a:r>
            <a:r>
              <a:rPr lang="en-US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၏ </a:t>
            </a:r>
            <a:r>
              <a:rPr lang="en-US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ဆန်စပါး</a:t>
            </a:r>
            <a:r>
              <a:rPr lang="en-US" dirty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တင်သွင်းမှု</a:t>
            </a:r>
            <a:r>
              <a:rPr lang="en-US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လိုအပ်ချက</a:t>
            </a:r>
            <a:r>
              <a:rPr lang="en-US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 </a:t>
            </a:r>
            <a:r>
              <a:rPr lang="en-US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မှာ</a:t>
            </a:r>
            <a:r>
              <a:rPr lang="en-US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၂၀၂၀ </a:t>
            </a:r>
            <a:r>
              <a:rPr lang="en-US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ခုနှစ်တွင</a:t>
            </a:r>
            <a:r>
              <a:rPr lang="en-US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 ၅-၆ </a:t>
            </a:r>
            <a:r>
              <a:rPr lang="en-US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တန</a:t>
            </a:r>
            <a:r>
              <a:rPr lang="en-US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 </a:t>
            </a:r>
            <a:r>
              <a:rPr lang="en-US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သန်း</a:t>
            </a:r>
            <a:r>
              <a:rPr lang="en-US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ပေါင်း</a:t>
            </a:r>
            <a:r>
              <a:rPr lang="en-US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ဖြစ်ပါသည</a:t>
            </a:r>
            <a:r>
              <a:rPr lang="en-US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်။</a:t>
            </a:r>
          </a:p>
          <a:p>
            <a:pPr algn="just">
              <a:lnSpc>
                <a:spcPct val="170000"/>
              </a:lnSpc>
            </a:pPr>
            <a:r>
              <a:rPr lang="en-US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တရုတ်နိုင်ငံတွင</a:t>
            </a:r>
            <a:r>
              <a:rPr lang="en-US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 </a:t>
            </a:r>
            <a:r>
              <a:rPr lang="en-US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တန်သန်းပေါင်း</a:t>
            </a:r>
            <a:r>
              <a:rPr lang="en-US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၁၄ </a:t>
            </a:r>
            <a:r>
              <a:rPr lang="en-US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တန</a:t>
            </a:r>
            <a:r>
              <a:rPr lang="en-US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 </a:t>
            </a:r>
            <a:r>
              <a:rPr lang="en-US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မှာ</a:t>
            </a:r>
            <a:r>
              <a:rPr lang="en-US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တိရစ္ဆာန</a:t>
            </a:r>
            <a:r>
              <a:rPr lang="en-US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 </a:t>
            </a:r>
            <a:r>
              <a:rPr lang="en-US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အစာအဖြစ</a:t>
            </a:r>
            <a:r>
              <a:rPr lang="en-US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 </a:t>
            </a:r>
            <a:r>
              <a:rPr lang="en-US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အသုံးပြုပြီး</a:t>
            </a:r>
            <a:r>
              <a:rPr lang="en-US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တန</a:t>
            </a:r>
            <a:r>
              <a:rPr lang="en-US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 ၈ </a:t>
            </a:r>
            <a:r>
              <a:rPr lang="en-US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သန်းမှာ</a:t>
            </a:r>
            <a:r>
              <a:rPr lang="en-US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စက်မှု</a:t>
            </a:r>
            <a:r>
              <a:rPr lang="en-US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လုပ်ငန်းထွက်ကုန</a:t>
            </a:r>
            <a:r>
              <a:rPr lang="en-US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 </a:t>
            </a:r>
            <a:r>
              <a:rPr lang="en-US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အဖြစ</a:t>
            </a:r>
            <a:r>
              <a:rPr lang="en-US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 </a:t>
            </a:r>
            <a:r>
              <a:rPr lang="en-US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အသုံးပြုပါသည</a:t>
            </a:r>
            <a:r>
              <a:rPr lang="en-US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်။</a:t>
            </a:r>
          </a:p>
          <a:p>
            <a:pPr>
              <a:lnSpc>
                <a:spcPct val="170000"/>
              </a:lnSpc>
            </a:pPr>
            <a:r>
              <a:rPr lang="en-US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အိန္ဒိယနိုင်ငံတွင</a:t>
            </a:r>
            <a:r>
              <a:rPr lang="en-US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 ၂၀၂၀ </a:t>
            </a:r>
            <a:r>
              <a:rPr lang="en-US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ခုနှစ်တွင</a:t>
            </a:r>
            <a:r>
              <a:rPr lang="en-US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 </a:t>
            </a:r>
            <a:r>
              <a:rPr lang="en-US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ဆန်တန်သန်းပေါင်း</a:t>
            </a:r>
            <a:r>
              <a:rPr lang="en-US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၁၀၈ </a:t>
            </a:r>
            <a:r>
              <a:rPr lang="en-US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သန်း</a:t>
            </a:r>
            <a:r>
              <a:rPr lang="en-US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ထုတ်လုပ်နိုင်သော်လည်း</a:t>
            </a:r>
            <a:r>
              <a:rPr lang="en-US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လိုအပ်ချက်မှာ</a:t>
            </a:r>
            <a:r>
              <a:rPr lang="en-US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၁၁၈ </a:t>
            </a:r>
            <a:r>
              <a:rPr lang="en-US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သန်း</a:t>
            </a:r>
            <a:r>
              <a:rPr lang="en-US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တန</a:t>
            </a:r>
            <a:r>
              <a:rPr lang="en-US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 </a:t>
            </a:r>
            <a:r>
              <a:rPr lang="en-US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ဖြစ်ပါသည</a:t>
            </a:r>
            <a:r>
              <a:rPr lang="en-US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်။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611F-4702-43EB-A78E-6D77188B1786}" type="slidenum">
              <a:rPr lang="en-US" smtClean="0">
                <a:latin typeface="Myanmar3" pitchFamily="18" charset="0"/>
                <a:ea typeface="Myanmar3" pitchFamily="18" charset="0"/>
                <a:cs typeface="Myanmar3" pitchFamily="18" charset="0"/>
              </a:rPr>
              <a:pPr/>
              <a:t>2</a:t>
            </a:fld>
            <a:endParaRPr lang="en-US">
              <a:latin typeface="Myanmar3" pitchFamily="18" charset="0"/>
              <a:ea typeface="Myanmar3" pitchFamily="18" charset="0"/>
              <a:cs typeface="Myanmar3" pitchFamily="18" charset="0"/>
            </a:endParaRPr>
          </a:p>
        </p:txBody>
      </p:sp>
      <p:sp>
        <p:nvSpPr>
          <p:cNvPr id="5" name="AutoShape 2" descr="Image result for collabor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Myanmar3" pitchFamily="18" charset="0"/>
              <a:ea typeface="Myanmar3" pitchFamily="18" charset="0"/>
              <a:cs typeface="Myanmar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921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04800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2400" b="1" i="1" u="sng" dirty="0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 International Cooperation for Seed Development Projects</a:t>
            </a: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2117148"/>
              </p:ext>
            </p:extLst>
          </p:nvPr>
        </p:nvGraphicFramePr>
        <p:xfrm>
          <a:off x="152400" y="914401"/>
          <a:ext cx="8839200" cy="5323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5035"/>
                <a:gridCol w="4847565"/>
                <a:gridCol w="1371600"/>
                <a:gridCol w="1905000"/>
              </a:tblGrid>
              <a:tr h="5622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No.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Project Name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Year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Provided </a:t>
                      </a:r>
                      <a:endParaRPr lang="en-US" sz="18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Organization</a:t>
                      </a:r>
                      <a:endParaRPr lang="en-US" sz="1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298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Seed Development Project Phase 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1978-1984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World Bank</a:t>
                      </a:r>
                    </a:p>
                  </a:txBody>
                  <a:tcPr marL="68580" marR="68580" marT="0" marB="0"/>
                </a:tc>
              </a:tr>
              <a:tr h="5298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</a:t>
                      </a:r>
                      <a:endParaRPr lang="en-US" sz="18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Seed </a:t>
                      </a:r>
                      <a:r>
                        <a:rPr lang="en-US" sz="18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Development Project Phase II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1986-1994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World Bank</a:t>
                      </a:r>
                    </a:p>
                  </a:txBody>
                  <a:tcPr marL="68580" marR="68580" marT="0" marB="0"/>
                </a:tc>
              </a:tr>
              <a:tr h="5636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Support to Special Rice production</a:t>
                      </a:r>
                      <a:endParaRPr lang="en-US" sz="18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2009-2012</a:t>
                      </a:r>
                      <a:endParaRPr lang="en-US" sz="18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FAO</a:t>
                      </a:r>
                    </a:p>
                  </a:txBody>
                  <a:tcPr marL="68580" marR="68580" marT="0" marB="0"/>
                </a:tc>
              </a:tr>
              <a:tr h="5455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</a:t>
                      </a:r>
                      <a:endParaRPr lang="en-US" sz="18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Development of Participatory Multiplication and Distribution System for Quality Rice Seed</a:t>
                      </a:r>
                      <a:endParaRPr lang="en-US" sz="18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2011-2016</a:t>
                      </a:r>
                      <a:endParaRPr lang="en-US" sz="18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JICA</a:t>
                      </a:r>
                    </a:p>
                  </a:txBody>
                  <a:tcPr marL="68580" marR="68580" marT="0" marB="0"/>
                </a:tc>
              </a:tr>
              <a:tr h="5455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</a:t>
                      </a:r>
                      <a:endParaRPr lang="en-US" sz="18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Diversification and Intensification of Rice-based Cropping System in Lower Myanmar  (My Rice)</a:t>
                      </a:r>
                      <a:endParaRPr lang="en-US" sz="18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2012-2015</a:t>
                      </a:r>
                      <a:endParaRPr lang="en-US" sz="18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IRRI</a:t>
                      </a:r>
                      <a:r>
                        <a:rPr lang="en-US" sz="1800" b="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ACIAR</a:t>
                      </a:r>
                      <a:endParaRPr lang="en-US" sz="1800" b="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455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6.</a:t>
                      </a:r>
                      <a:endParaRPr lang="en-US" sz="18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Support to the Development of Hybrid rice in Myanmar</a:t>
                      </a:r>
                      <a:endParaRPr lang="en-US" sz="18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2013-2015</a:t>
                      </a:r>
                      <a:endParaRPr lang="en-US" sz="18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FAO</a:t>
                      </a:r>
                    </a:p>
                  </a:txBody>
                  <a:tcPr marL="68580" marR="68580" marT="0" marB="0"/>
                </a:tc>
              </a:tr>
              <a:tr h="5455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7.</a:t>
                      </a:r>
                      <a:endParaRPr lang="en-US" sz="18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International Fund</a:t>
                      </a:r>
                      <a:r>
                        <a:rPr lang="en-US" sz="1800" b="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for </a:t>
                      </a:r>
                      <a:r>
                        <a:rPr lang="en-US" sz="18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Agriculture</a:t>
                      </a:r>
                      <a:r>
                        <a:rPr lang="en-US" sz="1800" b="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8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Development, FARM Project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2014-2020</a:t>
                      </a:r>
                      <a:endParaRPr lang="en-US" sz="18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IFAD</a:t>
                      </a:r>
                    </a:p>
                  </a:txBody>
                  <a:tcPr marL="68580" marR="68580" marT="0" marB="0"/>
                </a:tc>
              </a:tr>
              <a:tr h="5455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8.</a:t>
                      </a:r>
                      <a:endParaRPr lang="en-US" sz="18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Agricultural</a:t>
                      </a:r>
                      <a:r>
                        <a:rPr lang="en-US" sz="1800" b="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Development Support Project</a:t>
                      </a:r>
                      <a:endParaRPr lang="en-US" sz="18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2016-2021</a:t>
                      </a:r>
                      <a:endParaRPr lang="en-US" sz="1800" b="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World Bank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611F-4702-43EB-A78E-6D77188B1786}" type="slidenum">
              <a:rPr lang="en-US" smtClean="0">
                <a:latin typeface="Myanmar3" pitchFamily="18" charset="0"/>
                <a:ea typeface="Myanmar3" pitchFamily="18" charset="0"/>
                <a:cs typeface="Myanmar3" pitchFamily="18" charset="0"/>
              </a:rPr>
              <a:pPr/>
              <a:t>20</a:t>
            </a:fld>
            <a:endParaRPr lang="en-US">
              <a:latin typeface="Myanmar3" pitchFamily="18" charset="0"/>
              <a:ea typeface="Myanmar3" pitchFamily="18" charset="0"/>
              <a:cs typeface="Myanmar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13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ncrypted-tbn0.gstatic.com/images?q=tbn:ANd9GcQVWN2VQ9OmO-AC5Iy0ratIjad0bXPnZKQjqVSLthKaddL10BFVT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764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169" y="1687286"/>
            <a:ext cx="5562600" cy="4373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ပူးပေါင်းဆောင်ရွက်မှု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နှင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့်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နည်းပညာ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အချက်လက်များ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ဖြန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့်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ဝေမှု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အားနည်း</a:t>
            </a:r>
            <a:endParaRPr lang="en-US" sz="2000" dirty="0" smtClean="0">
              <a:latin typeface="Myanmar3" pitchFamily="18" charset="0"/>
              <a:ea typeface="Myanmar3" pitchFamily="18" charset="0"/>
              <a:cs typeface="Myanmar3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ဌာန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၊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ပုဂ္ဂလိက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နှင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့်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တောင်သူများ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အကြား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ယုံကြည်မှု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နှင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့် တာ၀န်ခံမှု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နည်းပါး</a:t>
            </a:r>
            <a:endParaRPr lang="en-US" sz="2000" dirty="0" smtClean="0">
              <a:latin typeface="Myanmar3" pitchFamily="18" charset="0"/>
              <a:ea typeface="Myanmar3" pitchFamily="18" charset="0"/>
              <a:cs typeface="Myanmar3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နည်းပညာ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နှင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့်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လူသားအရင်းမြစ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ဖွံ့ဖြိုးတိုးတက်ရန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လိုအပ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</a:t>
            </a:r>
          </a:p>
          <a:p>
            <a:pPr>
              <a:lnSpc>
                <a:spcPct val="150000"/>
              </a:lnSpc>
            </a:pP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စိုက်ပျိုးရေး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အခြေခံ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အဆောက်အဦ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များ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နည်းပါး</a:t>
            </a:r>
            <a:endParaRPr lang="en-US" sz="2000" dirty="0" smtClean="0">
              <a:latin typeface="Myanmar3" pitchFamily="18" charset="0"/>
              <a:ea typeface="Myanmar3" pitchFamily="18" charset="0"/>
              <a:cs typeface="Myanmar3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ပုဂ္ဂလိက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ရင်းနှီးမြုပ်နှံမှု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နှင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့် စိတ်၀င်စားမှု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နည်းပါး</a:t>
            </a:r>
            <a:endParaRPr lang="en-US" sz="2000" dirty="0">
              <a:latin typeface="Myanmar3" pitchFamily="18" charset="0"/>
              <a:ea typeface="Myanmar3" pitchFamily="18" charset="0"/>
              <a:cs typeface="Myanmar3" pitchFamily="18" charset="0"/>
            </a:endParaRPr>
          </a:p>
        </p:txBody>
      </p:sp>
      <p:pic>
        <p:nvPicPr>
          <p:cNvPr id="2052" name="Picture 4" descr="https://encrypted-tbn0.gstatic.com/images?q=tbn:ANd9GcTHYz8BBkNjNL6zrAwEeYKAvMHUKWl95EyUwvjyX0712BGiVE0to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34910" y="4267200"/>
            <a:ext cx="2448603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41366" y="634915"/>
            <a:ext cx="80772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700" b="1" i="1" u="sng" dirty="0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2700" b="1" i="1" u="sng" dirty="0" err="1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အခက်ခဲနှင</a:t>
            </a:r>
            <a:r>
              <a:rPr lang="en-US" sz="2700" b="1" i="1" u="sng" dirty="0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့် </a:t>
            </a:r>
            <a:r>
              <a:rPr lang="en-US" sz="2700" b="1" i="1" u="sng" dirty="0" err="1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စိန်ခေ</a:t>
            </a:r>
            <a:r>
              <a:rPr lang="en-US" sz="2700" b="1" i="1" u="sng" dirty="0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ါ်</a:t>
            </a:r>
            <a:r>
              <a:rPr lang="en-US" sz="2700" b="1" i="1" u="sng" dirty="0" err="1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မှုများ</a:t>
            </a:r>
            <a:r>
              <a:rPr lang="en-US" sz="2700" b="1" i="1" u="sng" dirty="0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FE8EA-D193-41BB-8E22-E54470098F13}" type="slidenum">
              <a:rPr lang="en-US" smtClean="0">
                <a:latin typeface="Myanmar3" pitchFamily="18" charset="0"/>
                <a:ea typeface="Myanmar3" pitchFamily="18" charset="0"/>
                <a:cs typeface="Myanmar3" pitchFamily="18" charset="0"/>
              </a:rPr>
              <a:pPr/>
              <a:t>21</a:t>
            </a:fld>
            <a:endParaRPr lang="en-US">
              <a:latin typeface="Myanmar3" pitchFamily="18" charset="0"/>
              <a:ea typeface="Myanmar3" pitchFamily="18" charset="0"/>
              <a:cs typeface="Myanmar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290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70579" y="4727568"/>
            <a:ext cx="6498930" cy="1978032"/>
            <a:chOff x="1124227" y="146974"/>
            <a:chExt cx="5113506" cy="2122724"/>
          </a:xfrm>
        </p:grpSpPr>
        <p:pic>
          <p:nvPicPr>
            <p:cNvPr id="4" name="Picture 2" descr="http://www.superguide.com.au/wp-content/Pixmac000084284866_forward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4323" t="10524" r="14323"/>
            <a:stretch/>
          </p:blipFill>
          <p:spPr bwMode="auto">
            <a:xfrm rot="5199851">
              <a:off x="2619618" y="-1348417"/>
              <a:ext cx="2122724" cy="51135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 rot="5203268">
              <a:off x="2668339" y="-714837"/>
              <a:ext cx="990871" cy="4012605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  <a:latin typeface="Myanmar3" pitchFamily="18" charset="0"/>
                  <a:ea typeface="Myanmar3" pitchFamily="18" charset="0"/>
                  <a:cs typeface="Myanmar3" pitchFamily="18" charset="0"/>
                </a:rPr>
                <a:t>       Way Forward</a:t>
              </a:r>
              <a:endParaRPr lang="en-US" sz="4800" b="1" dirty="0">
                <a:solidFill>
                  <a:schemeClr val="bg2">
                    <a:lumMod val="10000"/>
                  </a:schemeClr>
                </a:solidFill>
                <a:latin typeface="Myanmar3" pitchFamily="18" charset="0"/>
                <a:ea typeface="Myanmar3" pitchFamily="18" charset="0"/>
                <a:cs typeface="Myanmar3" pitchFamily="18" charset="0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153400" cy="4572000"/>
          </a:xfrm>
          <a:noFill/>
        </p:spPr>
        <p:txBody>
          <a:bodyPr>
            <a:noAutofit/>
          </a:bodyPr>
          <a:lstStyle/>
          <a:p>
            <a:pPr lvl="0"/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ပူးပေါင်းဆောင်ရွက်မှု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၊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ယုံကြည်မှု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မှ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တဆင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့် အားလုံးပါ၀င်သော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မျိုးစေ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့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အဖွဲ့စည်းတစ်ခု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တည်ထောင်ရန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 </a:t>
            </a:r>
          </a:p>
          <a:p>
            <a:pPr lvl="0"/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ပြည်တွင်း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ပြည်ပ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မှ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အဖွဲ့စည်းများ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နှင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့်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ပူးပေါင်းပြီး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နည်းပညာနှင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့်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ဖွံ့ဖြိုးမှု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့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သင်တန်းများ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ဆောင်ရွက်ရန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 </a:t>
            </a:r>
          </a:p>
          <a:p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ချမှတ်ထားသော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မူဝါဒ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၊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ဉပဒေများအား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တောင်သူများ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၏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အသိ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၊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လေ့လာမှု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နှင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့်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လက်ခံမှုများ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တိုးတက်ရန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ဝိုင်းဝန်းကြိုးပမ်းသင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့်</a:t>
            </a:r>
          </a:p>
          <a:p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စိုက်ပျိုးရေးကဏ္ဍတွင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နည်းပညာပိုင်းဆိုင်ရာများအား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ပုဂ္ဂလိက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မှ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ပူးပေါင်း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ပါ၀င်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ဆောင်ရွက်ရန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 </a:t>
            </a:r>
            <a:endParaRPr lang="en-US" sz="2000" dirty="0">
              <a:latin typeface="Myanmar3" pitchFamily="18" charset="0"/>
              <a:ea typeface="Myanmar3" pitchFamily="18" charset="0"/>
              <a:cs typeface="Myanmar3" pitchFamily="18" charset="0"/>
            </a:endParaRPr>
          </a:p>
          <a:p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အသေးစား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ချေးငွေ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စနစ်များ</a:t>
            </a:r>
            <a:r>
              <a:rPr lang="en-US" sz="2000" dirty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ပေ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ါ်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ထွန်းခြင်းမှတဆင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့်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မျိုးစေ့ထုတ်လုပ်ငန်း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ကျယ်ပြန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့်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လာစေရန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 </a:t>
            </a:r>
          </a:p>
          <a:p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မျိုးစေ့စျေးကွက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ကျယ်ပြန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့်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စေရေးအတွက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တည်ငြိမ်သော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စျေးသတ်မှတ်ရန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</a:t>
            </a:r>
          </a:p>
          <a:p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အရေးပေ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ါ်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ကိစ္စများ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တွင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အသုံးပြုရန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မျိုးစေ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့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စုဆောင်းသော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စနစ်ပေ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ါ်</a:t>
            </a:r>
            <a:r>
              <a:rPr lang="en-US" sz="20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ထွန်းရန</a:t>
            </a:r>
            <a:r>
              <a:rPr lang="en-US" sz="20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 </a:t>
            </a:r>
            <a:endParaRPr lang="en-US" sz="2000" dirty="0">
              <a:latin typeface="Myanmar3" pitchFamily="18" charset="0"/>
              <a:ea typeface="Myanmar3" pitchFamily="18" charset="0"/>
              <a:cs typeface="Myanmar3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FE8EA-D193-41BB-8E22-E54470098F13}" type="slidenum">
              <a:rPr lang="en-US" smtClean="0">
                <a:latin typeface="Myanmar3" pitchFamily="18" charset="0"/>
                <a:ea typeface="Myanmar3" pitchFamily="18" charset="0"/>
                <a:cs typeface="Myanmar3" pitchFamily="18" charset="0"/>
              </a:rPr>
              <a:pPr/>
              <a:t>22</a:t>
            </a:fld>
            <a:endParaRPr lang="en-US">
              <a:latin typeface="Myanmar3" pitchFamily="18" charset="0"/>
              <a:ea typeface="Myanmar3" pitchFamily="18" charset="0"/>
              <a:cs typeface="Myanmar3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0744" y="228600"/>
            <a:ext cx="80772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700" b="1" i="1" u="sng" dirty="0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2700" b="1" i="1" u="sng" dirty="0" err="1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ဆောင်ရွက်ရန</a:t>
            </a:r>
            <a:r>
              <a:rPr lang="en-US" sz="2700" b="1" i="1" u="sng" dirty="0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် </a:t>
            </a:r>
            <a:r>
              <a:rPr lang="en-US" sz="2700" b="1" i="1" u="sng" dirty="0" err="1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ရှေ့လုပ်ငန်းစဉ်များ</a:t>
            </a:r>
            <a:r>
              <a:rPr lang="en-US" sz="2700" b="1" i="1" u="sng" dirty="0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60723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009" y="712841"/>
            <a:ext cx="8039100" cy="5105399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en-US" sz="16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မြန်မာနိုင်ငံ</a:t>
            </a:r>
            <a:r>
              <a:rPr lang="en-US" sz="16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၏ </a:t>
            </a:r>
            <a:r>
              <a:rPr lang="en-US" sz="16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စိုက်ပျိုးရေးကဏ္ဍတွင</a:t>
            </a:r>
            <a:r>
              <a:rPr lang="en-US" sz="16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 </a:t>
            </a:r>
            <a:r>
              <a:rPr lang="en-US" sz="16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ပုဂ္ဂလိက</a:t>
            </a:r>
            <a:r>
              <a:rPr lang="en-US" sz="16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ပါ၀င်မှု မြှင့်</a:t>
            </a:r>
            <a:r>
              <a:rPr lang="en-US" sz="16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တင်ရန</a:t>
            </a:r>
            <a:r>
              <a:rPr lang="en-US" sz="16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 </a:t>
            </a:r>
            <a:r>
              <a:rPr lang="en-US" sz="16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နှင</a:t>
            </a:r>
            <a:r>
              <a:rPr lang="en-US" sz="16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့်  </a:t>
            </a:r>
            <a:r>
              <a:rPr lang="en-US" sz="16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ပြည်တွင်းပြည်ပ</a:t>
            </a:r>
            <a:r>
              <a:rPr lang="en-US" sz="16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16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အဖွဲ့စည်းများ</a:t>
            </a:r>
            <a:r>
              <a:rPr lang="en-US" sz="16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16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အနေဖြင</a:t>
            </a:r>
            <a:r>
              <a:rPr lang="en-US" sz="16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့်</a:t>
            </a:r>
            <a:r>
              <a:rPr lang="en-US" sz="16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လည်း</a:t>
            </a:r>
            <a:r>
              <a:rPr lang="en-US" sz="16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16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စိုက်ပျိုးရေး</a:t>
            </a:r>
            <a:r>
              <a:rPr lang="en-US" sz="16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16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ကဏ္ဍ</a:t>
            </a:r>
            <a:r>
              <a:rPr lang="en-US" sz="16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16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တိုးတက်ရေးအတွက</a:t>
            </a:r>
            <a:r>
              <a:rPr lang="en-US" sz="16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 </a:t>
            </a:r>
            <a:r>
              <a:rPr lang="en-US" sz="16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ရေရှည</a:t>
            </a:r>
            <a:r>
              <a:rPr lang="en-US" sz="16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 </a:t>
            </a:r>
            <a:r>
              <a:rPr lang="en-US" sz="16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စီမံကိန်းများ</a:t>
            </a:r>
            <a:r>
              <a:rPr lang="en-US" sz="16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16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ပူးပေါင်း</a:t>
            </a:r>
            <a:r>
              <a:rPr lang="en-US" sz="16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16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ဆောင်ရွက်ရန</a:t>
            </a:r>
            <a:r>
              <a:rPr lang="en-US" sz="16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 </a:t>
            </a:r>
            <a:r>
              <a:rPr lang="en-US" sz="16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လိုအပ်ပါသည</a:t>
            </a:r>
            <a:r>
              <a:rPr lang="en-US" sz="16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်။</a:t>
            </a:r>
          </a:p>
          <a:p>
            <a:pPr>
              <a:lnSpc>
                <a:spcPct val="170000"/>
              </a:lnSpc>
            </a:pPr>
            <a:r>
              <a:rPr lang="en-US" sz="16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တောင်သူလယ်သမားများ</a:t>
            </a:r>
            <a:r>
              <a:rPr lang="en-US" sz="16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၏ ပူးပေါင်းပါ၀င်မှု </a:t>
            </a:r>
            <a:r>
              <a:rPr lang="en-US" sz="16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နှင</a:t>
            </a:r>
            <a:r>
              <a:rPr lang="en-US" sz="16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့် </a:t>
            </a:r>
            <a:r>
              <a:rPr lang="en-US" sz="16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အသိပညာ</a:t>
            </a:r>
            <a:r>
              <a:rPr lang="en-US" sz="16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16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နိုးကြားမှု</a:t>
            </a:r>
            <a:r>
              <a:rPr lang="en-US" sz="16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16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တိုးတက်စေရန</a:t>
            </a:r>
            <a:r>
              <a:rPr lang="en-US" sz="16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 </a:t>
            </a:r>
            <a:r>
              <a:rPr lang="en-US" sz="16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လိုအပ်လျက</a:t>
            </a:r>
            <a:r>
              <a:rPr lang="en-US" sz="16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 </a:t>
            </a:r>
            <a:r>
              <a:rPr lang="en-US" sz="16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ရှိနေပါသည</a:t>
            </a:r>
            <a:r>
              <a:rPr lang="en-US" sz="16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်။ </a:t>
            </a:r>
          </a:p>
          <a:p>
            <a:pPr>
              <a:lnSpc>
                <a:spcPct val="170000"/>
              </a:lnSpc>
            </a:pPr>
            <a:r>
              <a:rPr lang="en-US" sz="16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ချမှတ်ထားသော</a:t>
            </a:r>
            <a:r>
              <a:rPr lang="en-US" sz="16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16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ဉပဒေ</a:t>
            </a:r>
            <a:r>
              <a:rPr lang="en-US" sz="16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၊ </a:t>
            </a:r>
            <a:r>
              <a:rPr lang="en-US" sz="16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နည်းဉပဒေများသည</a:t>
            </a:r>
            <a:r>
              <a:rPr lang="en-US" sz="16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 </a:t>
            </a:r>
            <a:r>
              <a:rPr lang="en-US" sz="16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အခြေနေ</a:t>
            </a:r>
            <a:r>
              <a:rPr lang="en-US" sz="16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16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အချိန်ခါနှင</a:t>
            </a:r>
            <a:r>
              <a:rPr lang="en-US" sz="16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့် </a:t>
            </a:r>
            <a:r>
              <a:rPr lang="en-US" sz="16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ကိုက်ညီစေပြီး</a:t>
            </a:r>
            <a:r>
              <a:rPr lang="en-US" sz="16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16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နိုင်ငံတကာ</a:t>
            </a:r>
            <a:r>
              <a:rPr lang="en-US" sz="16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16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စံနှုန်းများနှင</a:t>
            </a:r>
            <a:r>
              <a:rPr lang="en-US" sz="16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့် </a:t>
            </a:r>
            <a:r>
              <a:rPr lang="en-US" sz="16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လည်း</a:t>
            </a:r>
            <a:r>
              <a:rPr lang="en-US" sz="16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16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ညီညွတ်စေရန</a:t>
            </a:r>
            <a:r>
              <a:rPr lang="en-US" sz="16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 </a:t>
            </a:r>
            <a:r>
              <a:rPr lang="en-US" sz="16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လိုအပ်ပါသည</a:t>
            </a:r>
            <a:r>
              <a:rPr lang="en-US" sz="16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်။</a:t>
            </a:r>
          </a:p>
          <a:p>
            <a:pPr>
              <a:lnSpc>
                <a:spcPct val="170000"/>
              </a:lnSpc>
            </a:pPr>
            <a:r>
              <a:rPr lang="en-US" sz="16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ရေမြေသဘာ၀ </a:t>
            </a:r>
            <a:r>
              <a:rPr lang="en-US" sz="16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နှင</a:t>
            </a:r>
            <a:r>
              <a:rPr lang="en-US" sz="16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့် </a:t>
            </a:r>
            <a:r>
              <a:rPr lang="en-US" sz="16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လူသား</a:t>
            </a:r>
            <a:r>
              <a:rPr lang="en-US" sz="16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16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အရင်းမြစ</a:t>
            </a:r>
            <a:r>
              <a:rPr lang="en-US" sz="16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 ကြွယ်၀​</a:t>
            </a:r>
            <a:r>
              <a:rPr lang="en-US" sz="16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ေသော</a:t>
            </a:r>
            <a:r>
              <a:rPr lang="en-US" sz="16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16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မြန်မာနိုင်ငံတွင</a:t>
            </a:r>
            <a:r>
              <a:rPr lang="en-US" sz="16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 </a:t>
            </a:r>
            <a:r>
              <a:rPr lang="en-US" sz="16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နည်းပညာနှင</a:t>
            </a:r>
            <a:r>
              <a:rPr lang="en-US" sz="16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့် </a:t>
            </a:r>
            <a:r>
              <a:rPr lang="en-US" sz="16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စွမ်းရည</a:t>
            </a:r>
            <a:r>
              <a:rPr lang="en-US" sz="16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 မြှင့်</a:t>
            </a:r>
            <a:r>
              <a:rPr lang="en-US" sz="16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မားစေရေး</a:t>
            </a:r>
            <a:r>
              <a:rPr lang="en-US" sz="16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16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သင်တန်းများ</a:t>
            </a:r>
            <a:r>
              <a:rPr lang="en-US" sz="16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16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လိုအပ်လျက</a:t>
            </a:r>
            <a:r>
              <a:rPr lang="en-US" sz="16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 </a:t>
            </a:r>
            <a:r>
              <a:rPr lang="en-US" sz="16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ရှိပါသည</a:t>
            </a:r>
            <a:r>
              <a:rPr lang="en-US" sz="16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်။</a:t>
            </a:r>
          </a:p>
          <a:p>
            <a:pPr>
              <a:lnSpc>
                <a:spcPct val="170000"/>
              </a:lnSpc>
            </a:pPr>
            <a:r>
              <a:rPr lang="en-US" sz="16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စိုက်ပျိုးရေးကဏ္ဍ</a:t>
            </a:r>
            <a:r>
              <a:rPr lang="en-US" sz="16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16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တွင</a:t>
            </a:r>
            <a:r>
              <a:rPr lang="en-US" sz="16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 ပါ၀င် </a:t>
            </a:r>
            <a:r>
              <a:rPr lang="en-US" sz="16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လုပ်ဆောင်နေသူများ</a:t>
            </a:r>
            <a:r>
              <a:rPr lang="en-US" sz="16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16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အားလုံး</a:t>
            </a:r>
            <a:r>
              <a:rPr lang="en-US" sz="16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16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ယုံကြည</a:t>
            </a:r>
            <a:r>
              <a:rPr lang="en-US" sz="16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 </a:t>
            </a:r>
            <a:r>
              <a:rPr lang="en-US" sz="16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မှု</a:t>
            </a:r>
            <a:r>
              <a:rPr lang="en-US" sz="16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၊ တာ၀န်ယူမှု </a:t>
            </a:r>
            <a:r>
              <a:rPr lang="en-US" sz="16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တို့မ</a:t>
            </a:r>
            <a:r>
              <a:rPr lang="en-US" sz="16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ှ </a:t>
            </a:r>
            <a:r>
              <a:rPr lang="en-US" sz="16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တဆင</a:t>
            </a:r>
            <a:r>
              <a:rPr lang="en-US" sz="16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့် </a:t>
            </a:r>
            <a:r>
              <a:rPr lang="en-US" sz="16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ဆက်လက</a:t>
            </a:r>
            <a:r>
              <a:rPr lang="en-US" sz="16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 </a:t>
            </a:r>
            <a:r>
              <a:rPr lang="en-US" sz="16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ပူးပေါင်းဆောင်ရွက</a:t>
            </a:r>
            <a:r>
              <a:rPr lang="en-US" sz="16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 </a:t>
            </a:r>
            <a:r>
              <a:rPr lang="en-US" sz="16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မှုများ</a:t>
            </a:r>
            <a:r>
              <a:rPr lang="en-US" sz="16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မှ </a:t>
            </a:r>
            <a:r>
              <a:rPr lang="en-US" sz="16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တဆင</a:t>
            </a:r>
            <a:r>
              <a:rPr lang="en-US" sz="16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့် </a:t>
            </a:r>
            <a:r>
              <a:rPr lang="en-US" sz="16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နိုင်ငံတော</a:t>
            </a:r>
            <a:r>
              <a:rPr lang="en-US" sz="16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်၏ </a:t>
            </a:r>
            <a:r>
              <a:rPr lang="en-US" sz="16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ဆန်စပါး</a:t>
            </a:r>
            <a:r>
              <a:rPr lang="en-US" sz="16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16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ကဏ္ဍ</a:t>
            </a:r>
            <a:r>
              <a:rPr lang="en-US" sz="16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16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ဖွံ့ဖြိုးရေးအတွက</a:t>
            </a:r>
            <a:r>
              <a:rPr lang="en-US" sz="16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 </a:t>
            </a:r>
            <a:r>
              <a:rPr lang="en-US" sz="1600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အားလုံး</a:t>
            </a:r>
            <a:r>
              <a:rPr lang="en-US" sz="16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1600" b="1" dirty="0" smtClean="0">
                <a:solidFill>
                  <a:srgbClr val="0033CC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Win-Win collaboration </a:t>
            </a:r>
            <a:r>
              <a:rPr lang="en-US" sz="1600" dirty="0" err="1" smtClean="0">
                <a:solidFill>
                  <a:schemeClr val="bg2">
                    <a:lumMod val="10000"/>
                  </a:schemeClr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ဖြင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့် </a:t>
            </a:r>
            <a:r>
              <a:rPr lang="en-US" sz="1600" dirty="0" err="1" smtClean="0">
                <a:solidFill>
                  <a:schemeClr val="bg2">
                    <a:lumMod val="10000"/>
                  </a:schemeClr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ချဉ်းကပ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် </a:t>
            </a:r>
            <a:r>
              <a:rPr lang="en-US" sz="1600" dirty="0" err="1" smtClean="0">
                <a:solidFill>
                  <a:schemeClr val="bg2">
                    <a:lumMod val="10000"/>
                  </a:schemeClr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ဆောင်ရွက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် </a:t>
            </a:r>
            <a:r>
              <a:rPr lang="en-US" sz="1600" dirty="0" err="1" smtClean="0">
                <a:solidFill>
                  <a:schemeClr val="bg2">
                    <a:lumMod val="10000"/>
                  </a:schemeClr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သွားသင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့်</a:t>
            </a:r>
            <a:r>
              <a:rPr lang="en-US" sz="1600" dirty="0" err="1" smtClean="0">
                <a:solidFill>
                  <a:schemeClr val="bg2">
                    <a:lumMod val="10000"/>
                  </a:schemeClr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ပါသည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်။</a:t>
            </a:r>
            <a:endParaRPr lang="en-US" sz="1600" dirty="0">
              <a:solidFill>
                <a:schemeClr val="bg2">
                  <a:lumMod val="10000"/>
                </a:schemeClr>
              </a:solidFill>
              <a:latin typeface="Myanmar3" pitchFamily="18" charset="0"/>
              <a:ea typeface="Myanmar3" pitchFamily="18" charset="0"/>
              <a:cs typeface="Myanmar3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228600"/>
            <a:ext cx="80772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700" b="1" i="1" u="sng" dirty="0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2700" b="1" i="1" u="sng" dirty="0" err="1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နိဂုံး</a:t>
            </a:r>
            <a:endParaRPr lang="en-US" sz="2700" b="1" i="1" u="sng" dirty="0" smtClean="0">
              <a:solidFill>
                <a:srgbClr val="FF0000"/>
              </a:solidFill>
              <a:latin typeface="Myanmar3" pitchFamily="18" charset="0"/>
              <a:ea typeface="Myanmar3" pitchFamily="18" charset="0"/>
              <a:cs typeface="Myanmar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FE8EA-D193-41BB-8E22-E54470098F13}" type="slidenum">
              <a:rPr lang="en-US" smtClean="0">
                <a:latin typeface="Myanmar3" pitchFamily="18" charset="0"/>
                <a:ea typeface="Myanmar3" pitchFamily="18" charset="0"/>
                <a:cs typeface="Myanmar3" pitchFamily="18" charset="0"/>
              </a:rPr>
              <a:pPr/>
              <a:t>23</a:t>
            </a:fld>
            <a:endParaRPr lang="en-US" dirty="0">
              <a:latin typeface="Myanmar3" pitchFamily="18" charset="0"/>
              <a:ea typeface="Myanmar3" pitchFamily="18" charset="0"/>
              <a:cs typeface="Myanmar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565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Users\ESE\Desktop\15.11.13\Mr.President (15-11-13)\DSC_0758.JP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524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066800" y="914400"/>
            <a:ext cx="7848600" cy="3429000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srgbClr val="C00000">
                <a:alpha val="40000"/>
              </a:srgbClr>
            </a:outerShdw>
          </a:effectLst>
        </p:spPr>
        <p:txBody>
          <a:bodyPr wrap="square" lIns="91440" tIns="45720" rIns="91440" bIns="45720">
            <a:prstTxWarp prst="textCanDown">
              <a:avLst/>
            </a:prstTxWarp>
            <a:spAutoFit/>
          </a:bodyPr>
          <a:lstStyle/>
          <a:p>
            <a:pPr algn="ctr"/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yanmar3" pitchFamily="18" charset="0"/>
                <a:cs typeface="Myanmar3" pitchFamily="18" charset="0"/>
              </a:rPr>
              <a:t>အားလုံးကို</a:t>
            </a:r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yanmar3" pitchFamily="18" charset="0"/>
              <a:cs typeface="Myanmar3" pitchFamily="18" charset="0"/>
            </a:endParaRPr>
          </a:p>
          <a:p>
            <a:pPr algn="ctr"/>
            <a:r>
              <a:rPr lang="en-US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yanmar3" pitchFamily="18" charset="0"/>
                <a:cs typeface="Myanmar3" pitchFamily="18" charset="0"/>
              </a:rPr>
              <a:t>ကျေးဇူးအထူးတင်ပါသည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yanmar3" pitchFamily="18" charset="0"/>
                <a:cs typeface="Myanmar3" pitchFamily="18" charset="0"/>
              </a:rPr>
              <a:t>်။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yanmar3" pitchFamily="18" charset="0"/>
              <a:cs typeface="Myanmar3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FE8EA-D193-41BB-8E22-E54470098F13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asgupta\AppData\Local\Microsoft\Windows\Temporary Internet Files\Content.Outlook\5C9XVXIZ\12-1-rice-facts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9144000" cy="452596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" y="5486400"/>
            <a:ext cx="685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9600" y="762000"/>
            <a:ext cx="6477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2700" b="1" i="1" u="sng" dirty="0" err="1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ဆန်စားသုံးမှု</a:t>
            </a:r>
            <a:r>
              <a:rPr lang="en-US" sz="2700" b="1" i="1" u="sng" dirty="0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2700" b="1" i="1" u="sng" dirty="0" err="1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မြင</a:t>
            </a:r>
            <a:r>
              <a:rPr lang="en-US" sz="2700" b="1" i="1" u="sng" dirty="0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့်</a:t>
            </a:r>
            <a:r>
              <a:rPr lang="en-US" sz="2700" b="1" i="1" u="sng" dirty="0" err="1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တက်လာခြင်း</a:t>
            </a:r>
            <a:r>
              <a:rPr lang="en-US" sz="2700" b="1" i="1" u="sng" dirty="0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2700" b="1" i="1" u="sng" dirty="0" err="1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အခြေပြဇယား</a:t>
            </a:r>
            <a:endParaRPr lang="en-US" sz="2700" b="1" i="1" u="sng" dirty="0" smtClean="0">
              <a:solidFill>
                <a:srgbClr val="FF0000"/>
              </a:solidFill>
              <a:latin typeface="Myanmar3" pitchFamily="18" charset="0"/>
              <a:ea typeface="Myanmar3" pitchFamily="18" charset="0"/>
              <a:cs typeface="Myanmar3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611F-4702-43EB-A78E-6D77188B178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410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16873"/>
          <a:stretch>
            <a:fillRect/>
          </a:stretch>
        </p:blipFill>
        <p:spPr bwMode="auto">
          <a:xfrm>
            <a:off x="0" y="1600200"/>
            <a:ext cx="9144000" cy="412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62000" y="5715000"/>
            <a:ext cx="784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err="1" smtClean="0"/>
              <a:t>Comtrade</a:t>
            </a:r>
            <a:r>
              <a:rPr lang="en-US" dirty="0" smtClean="0"/>
              <a:t> </a:t>
            </a:r>
          </a:p>
          <a:p>
            <a:r>
              <a:rPr lang="en-US" dirty="0" smtClean="0"/>
              <a:t>Saudi Arabia was the leading importer in 2014-15 followed by Iran and China </a:t>
            </a:r>
          </a:p>
        </p:txBody>
      </p:sp>
      <p:sp>
        <p:nvSpPr>
          <p:cNvPr id="4" name="Rectangle 3"/>
          <p:cNvSpPr/>
          <p:nvPr/>
        </p:nvSpPr>
        <p:spPr>
          <a:xfrm>
            <a:off x="609600" y="762000"/>
            <a:ext cx="6477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2700" b="1" i="1" u="sng" dirty="0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2700" b="1" i="1" u="sng" dirty="0" err="1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ဆန်ဝယ်ယူ</a:t>
            </a:r>
            <a:r>
              <a:rPr lang="en-US" sz="2700" b="1" i="1" u="sng" dirty="0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2700" b="1" i="1" u="sng" dirty="0" err="1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တင်သွင်းသော</a:t>
            </a:r>
            <a:r>
              <a:rPr lang="en-US" sz="2700" b="1" i="1" u="sng" dirty="0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2700" b="1" i="1" u="sng" dirty="0" err="1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နိုင်ငံများ</a:t>
            </a:r>
            <a:endParaRPr lang="en-US" sz="2700" b="1" i="1" u="sng" dirty="0" smtClean="0">
              <a:solidFill>
                <a:srgbClr val="FF0000"/>
              </a:solidFill>
              <a:latin typeface="Myanmar3" pitchFamily="18" charset="0"/>
              <a:ea typeface="Myanmar3" pitchFamily="18" charset="0"/>
              <a:cs typeface="Myanmar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295400"/>
            <a:ext cx="1143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Mil Ton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611F-4702-43EB-A78E-6D77188B178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596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47747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Source : </a:t>
            </a:r>
            <a:r>
              <a:rPr lang="en-US" dirty="0" err="1" smtClean="0"/>
              <a:t>Comtrade</a:t>
            </a:r>
            <a:r>
              <a:rPr lang="en-US" dirty="0" smtClean="0"/>
              <a:t> </a:t>
            </a:r>
          </a:p>
          <a:p>
            <a:r>
              <a:rPr lang="en-US" dirty="0" smtClean="0"/>
              <a:t>India was the largest exporter of rice in 2014-15 followed by Thailand and Vietnam and Pakistan </a:t>
            </a:r>
          </a:p>
        </p:txBody>
      </p:sp>
      <p:grpSp>
        <p:nvGrpSpPr>
          <p:cNvPr id="2" name="Group 9"/>
          <p:cNvGrpSpPr/>
          <p:nvPr/>
        </p:nvGrpSpPr>
        <p:grpSpPr>
          <a:xfrm>
            <a:off x="0" y="1066800"/>
            <a:ext cx="9144000" cy="3962400"/>
            <a:chOff x="0" y="457201"/>
            <a:chExt cx="9144000" cy="39624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12055"/>
            <a:stretch>
              <a:fillRect/>
            </a:stretch>
          </p:blipFill>
          <p:spPr bwMode="auto">
            <a:xfrm>
              <a:off x="0" y="457201"/>
              <a:ext cx="9144000" cy="396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Rectangle 7"/>
            <p:cNvSpPr/>
            <p:nvPr/>
          </p:nvSpPr>
          <p:spPr>
            <a:xfrm rot="18968492">
              <a:off x="7818266" y="3519863"/>
              <a:ext cx="105843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solidFill>
                    <a:prstClr val="black"/>
                  </a:solidFill>
                </a:rPr>
                <a:t>Myanmar </a:t>
              </a:r>
              <a:endParaRPr lang="en-US" sz="1600" dirty="0"/>
            </a:p>
          </p:txBody>
        </p:sp>
        <p:graphicFrame>
          <p:nvGraphicFramePr>
            <p:cNvPr id="9" name="Chart 8"/>
            <p:cNvGraphicFramePr/>
            <p:nvPr/>
          </p:nvGraphicFramePr>
          <p:xfrm>
            <a:off x="8077200" y="2895600"/>
            <a:ext cx="762000" cy="533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5" name="TextBox 4"/>
          <p:cNvSpPr txBox="1"/>
          <p:nvPr/>
        </p:nvSpPr>
        <p:spPr>
          <a:xfrm>
            <a:off x="1066800" y="1154668"/>
            <a:ext cx="1143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Mil Ton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611F-4702-43EB-A78E-6D77188B1786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10" name="Chart 9"/>
          <p:cNvGraphicFramePr/>
          <p:nvPr/>
        </p:nvGraphicFramePr>
        <p:xfrm>
          <a:off x="5181600" y="1066800"/>
          <a:ext cx="38100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Rectangle 11"/>
          <p:cNvSpPr/>
          <p:nvPr/>
        </p:nvSpPr>
        <p:spPr>
          <a:xfrm>
            <a:off x="533400" y="254169"/>
            <a:ext cx="64770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2700" b="1" i="1" u="sng" dirty="0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2700" b="1" i="1" u="sng" dirty="0" err="1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ဆန</a:t>
            </a:r>
            <a:r>
              <a:rPr lang="en-US" sz="2700" b="1" i="1" u="sng" dirty="0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် </a:t>
            </a:r>
            <a:r>
              <a:rPr lang="en-US" sz="2700" b="1" i="1" u="sng" dirty="0" err="1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အဓိက</a:t>
            </a:r>
            <a:r>
              <a:rPr lang="en-US" sz="2700" b="1" i="1" u="sng" dirty="0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2700" b="1" i="1" u="sng" dirty="0" err="1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တင်ပို</a:t>
            </a:r>
            <a:r>
              <a:rPr lang="en-US" sz="2700" b="1" i="1" u="sng" dirty="0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့ </a:t>
            </a:r>
            <a:r>
              <a:rPr lang="en-US" sz="2700" b="1" i="1" u="sng" dirty="0" err="1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ရောင်းချသော</a:t>
            </a:r>
            <a:r>
              <a:rPr lang="en-US" sz="2700" b="1" i="1" u="sng" dirty="0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2700" b="1" i="1" u="sng" dirty="0" err="1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နိုင်ငံများ</a:t>
            </a:r>
            <a:endParaRPr lang="en-US" sz="2700" b="1" i="1" u="sng" dirty="0" smtClean="0">
              <a:solidFill>
                <a:srgbClr val="FF0000"/>
              </a:solidFill>
              <a:latin typeface="Myanmar3" pitchFamily="18" charset="0"/>
              <a:ea typeface="Myanmar3" pitchFamily="18" charset="0"/>
              <a:cs typeface="Myanmar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401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381000"/>
            <a:ext cx="80772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2700" b="1" i="1" u="sng" dirty="0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2700" b="1" i="1" u="sng" dirty="0" err="1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မြန်မာနိုင်ငံတွင</a:t>
            </a:r>
            <a:r>
              <a:rPr lang="en-US" sz="2700" b="1" i="1" u="sng" dirty="0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် </a:t>
            </a:r>
            <a:r>
              <a:rPr lang="en-US" sz="2700" b="1" i="1" u="sng" dirty="0" err="1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စိုက်ပျိုးလျက်ရှိသော</a:t>
            </a:r>
            <a:r>
              <a:rPr lang="en-US" sz="2700" b="1" i="1" u="sng" dirty="0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  </a:t>
            </a:r>
            <a:r>
              <a:rPr lang="en-US" sz="2700" b="1" i="1" u="sng" dirty="0" err="1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စပါးမျိုးကွဲများ</a:t>
            </a:r>
            <a:endParaRPr lang="en-US" sz="2700" b="1" i="1" u="sng" dirty="0" smtClean="0">
              <a:solidFill>
                <a:srgbClr val="FF0000"/>
              </a:solidFill>
              <a:latin typeface="Myanmar3" pitchFamily="18" charset="0"/>
              <a:ea typeface="Myanmar3" pitchFamily="18" charset="0"/>
              <a:cs typeface="Myanmar3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52600" y="5417287"/>
            <a:ext cx="1143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srgbClr val="000099"/>
                </a:solidFill>
                <a:latin typeface="Myanmar2" pitchFamily="34" charset="0"/>
                <a:ea typeface="+mn-ea"/>
                <a:cs typeface="Myanmar2" pitchFamily="34" charset="0"/>
              </a:defRPr>
            </a:pPr>
            <a:r>
              <a:rPr lang="en-US" sz="3200" dirty="0" err="1" smtClean="0">
                <a:solidFill>
                  <a:srgbClr val="000099"/>
                </a:solidFill>
                <a:latin typeface="Myanmar3" pitchFamily="18" charset="0"/>
                <a:ea typeface="Myanmar3" pitchFamily="18" charset="0"/>
              </a:rPr>
              <a:t>မိုးစပါး</a:t>
            </a:r>
            <a:endParaRPr lang="my-MM" sz="3200" dirty="0">
              <a:solidFill>
                <a:srgbClr val="000099"/>
              </a:solidFill>
              <a:latin typeface="Myanmar3" pitchFamily="18" charset="0"/>
              <a:ea typeface="Myanmar3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77000" y="5459358"/>
            <a:ext cx="10903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800" b="1" i="0" u="none" strike="noStrike" kern="1200" baseline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defRPr>
            </a:pPr>
            <a:r>
              <a:rPr lang="en-US" sz="2400" dirty="0" err="1" smtClean="0">
                <a:solidFill>
                  <a:srgbClr val="000099"/>
                </a:solidFill>
              </a:rPr>
              <a:t>နွေစပါး</a:t>
            </a:r>
            <a:endParaRPr lang="my-MM" sz="2400" dirty="0">
              <a:solidFill>
                <a:srgbClr val="000099"/>
              </a:solidFill>
            </a:endParaRPr>
          </a:p>
        </p:txBody>
      </p:sp>
      <p:graphicFrame>
        <p:nvGraphicFramePr>
          <p:cNvPr id="8" name="Chart 7"/>
          <p:cNvGraphicFramePr/>
          <p:nvPr/>
        </p:nvGraphicFramePr>
        <p:xfrm>
          <a:off x="228600" y="1371600"/>
          <a:ext cx="45720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4267200" y="1066800"/>
          <a:ext cx="48768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611F-4702-43EB-A78E-6D77188B178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838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/>
        </p:nvGraphicFramePr>
        <p:xfrm>
          <a:off x="762000" y="1066801"/>
          <a:ext cx="7162800" cy="2438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611F-4702-43EB-A78E-6D77188B1786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11" name="Group 12"/>
          <p:cNvGrpSpPr/>
          <p:nvPr/>
        </p:nvGrpSpPr>
        <p:grpSpPr>
          <a:xfrm>
            <a:off x="990600" y="3886200"/>
            <a:ext cx="7010400" cy="2743200"/>
            <a:chOff x="0" y="1066800"/>
            <a:chExt cx="9144000" cy="3829050"/>
          </a:xfrm>
        </p:grpSpPr>
        <p:graphicFrame>
          <p:nvGraphicFramePr>
            <p:cNvPr id="16" name="Chart 15"/>
            <p:cNvGraphicFramePr/>
            <p:nvPr/>
          </p:nvGraphicFramePr>
          <p:xfrm>
            <a:off x="0" y="1828800"/>
            <a:ext cx="4419600" cy="30670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7" name="Rectangle 16"/>
            <p:cNvSpPr/>
            <p:nvPr/>
          </p:nvSpPr>
          <p:spPr>
            <a:xfrm>
              <a:off x="457199" y="1066800"/>
              <a:ext cx="3916019" cy="5584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solidFill>
                    <a:srgbClr val="000099"/>
                  </a:solidFill>
                  <a:ea typeface="+mj-ea"/>
                  <a:cs typeface="Times New Roman" pitchFamily="18" charset="0"/>
                </a:rPr>
                <a:t>Hybrid Seed Production</a:t>
              </a:r>
              <a:endParaRPr lang="en-US" sz="1600" dirty="0">
                <a:solidFill>
                  <a:srgbClr val="000099"/>
                </a:solidFill>
              </a:endParaRPr>
            </a:p>
          </p:txBody>
        </p:sp>
        <p:graphicFrame>
          <p:nvGraphicFramePr>
            <p:cNvPr id="18" name="Chart 17"/>
            <p:cNvGraphicFramePr/>
            <p:nvPr/>
          </p:nvGraphicFramePr>
          <p:xfrm>
            <a:off x="4419600" y="1524000"/>
            <a:ext cx="4724400" cy="3352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9" name="Rectangle 18"/>
            <p:cNvSpPr/>
            <p:nvPr/>
          </p:nvSpPr>
          <p:spPr>
            <a:xfrm>
              <a:off x="5638799" y="1066800"/>
              <a:ext cx="3123333" cy="5584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solidFill>
                    <a:srgbClr val="000099"/>
                  </a:solidFill>
                  <a:ea typeface="+mj-ea"/>
                  <a:cs typeface="Times New Roman" pitchFamily="18" charset="0"/>
                </a:rPr>
                <a:t>F1 Seed Production</a:t>
              </a:r>
              <a:endParaRPr lang="en-US" sz="1600" dirty="0">
                <a:solidFill>
                  <a:srgbClr val="000099"/>
                </a:solidFill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2667000" y="838200"/>
            <a:ext cx="23631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>
                <a:solidFill>
                  <a:srgbClr val="000099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စိုက်ပျိုးမှု</a:t>
            </a:r>
            <a:r>
              <a:rPr lang="en-US" sz="2000" b="1" dirty="0" smtClean="0">
                <a:solidFill>
                  <a:srgbClr val="000099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၊ </a:t>
            </a:r>
            <a:r>
              <a:rPr lang="en-US" sz="2000" b="1" dirty="0" err="1" smtClean="0">
                <a:solidFill>
                  <a:srgbClr val="000099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ထုတ်လုပ်မှု</a:t>
            </a:r>
            <a:endParaRPr lang="en-US" sz="1600" dirty="0">
              <a:solidFill>
                <a:srgbClr val="000099"/>
              </a:solidFill>
              <a:latin typeface="Myanmar3" pitchFamily="18" charset="0"/>
              <a:ea typeface="Myanmar3" pitchFamily="18" charset="0"/>
              <a:cs typeface="Myanmar3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304800"/>
            <a:ext cx="82296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i="1" u="sng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မြန်မာနိုင်ငံ၏ စပါးစိုက်ပျိုး မှု နှင့် ထုတ်လုပ်မှု အခြေပြဇယား</a:t>
            </a:r>
            <a:endParaRPr lang="en-US" sz="2400" b="1" i="1" u="sng" dirty="0">
              <a:solidFill>
                <a:srgbClr val="FF0000"/>
              </a:solidFill>
              <a:latin typeface="Myanmar3" pitchFamily="18" charset="0"/>
              <a:ea typeface="Myanmar3" pitchFamily="18" charset="0"/>
              <a:cs typeface="Myanmar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990600" y="4038600"/>
          <a:ext cx="2451100" cy="247650"/>
        </p:xfrm>
        <a:graphic>
          <a:graphicData uri="http://schemas.openxmlformats.org/drawingml/2006/table">
            <a:tbl>
              <a:tblPr/>
              <a:tblGrid>
                <a:gridCol w="2451100"/>
              </a:tblGrid>
              <a:tr h="247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Myanmar3"/>
                        </a:rPr>
                        <a:t>RS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Myanmar3"/>
                        </a:rPr>
                        <a:t>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Myanmar3"/>
                        </a:rPr>
                        <a:t>Production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715000" y="3962400"/>
          <a:ext cx="2197100" cy="247650"/>
        </p:xfrm>
        <a:graphic>
          <a:graphicData uri="http://schemas.openxmlformats.org/drawingml/2006/table">
            <a:tbl>
              <a:tblPr/>
              <a:tblGrid>
                <a:gridCol w="2197100"/>
              </a:tblGrid>
              <a:tr h="247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Myanmar3"/>
                        </a:rPr>
                        <a:t>CS Production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228600" y="4267200"/>
          <a:ext cx="42672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4419600" y="4267200"/>
          <a:ext cx="45720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611F-4702-43EB-A78E-6D77188B1786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352800" y="990600"/>
          <a:ext cx="2451100" cy="247650"/>
        </p:xfrm>
        <a:graphic>
          <a:graphicData uri="http://schemas.openxmlformats.org/drawingml/2006/table">
            <a:tbl>
              <a:tblPr/>
              <a:tblGrid>
                <a:gridCol w="2451100"/>
              </a:tblGrid>
              <a:tr h="2476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Myanmar3"/>
                        </a:rPr>
                        <a:t>Seed Demand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Myanmar3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Chart 10"/>
          <p:cNvGraphicFramePr/>
          <p:nvPr/>
        </p:nvGraphicFramePr>
        <p:xfrm>
          <a:off x="1143000" y="12192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486400" y="1905000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(Ton)</a:t>
            </a:r>
            <a:endParaRPr lang="en-US" sz="1400" b="1" dirty="0"/>
          </a:p>
        </p:txBody>
      </p:sp>
      <p:sp>
        <p:nvSpPr>
          <p:cNvPr id="14" name="Rectangle 13"/>
          <p:cNvSpPr/>
          <p:nvPr/>
        </p:nvSpPr>
        <p:spPr>
          <a:xfrm>
            <a:off x="228600" y="381000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 b="1" i="1" u="sng" dirty="0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2400" b="1" i="1" u="sng" dirty="0" err="1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အရည်သွေးကောင်း</a:t>
            </a:r>
            <a:r>
              <a:rPr lang="en-US" sz="2400" b="1" i="1" u="sng" dirty="0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2400" b="1" i="1" u="sng" dirty="0" err="1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မျိုးစေ</a:t>
            </a:r>
            <a:r>
              <a:rPr lang="en-US" sz="2400" b="1" i="1" u="sng" dirty="0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့ </a:t>
            </a:r>
            <a:r>
              <a:rPr lang="en-US" sz="2400" b="1" i="1" u="sng" dirty="0" err="1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လိုအပ်ချက</a:t>
            </a:r>
            <a:r>
              <a:rPr lang="en-US" sz="2400" b="1" i="1" u="sng" dirty="0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် </a:t>
            </a:r>
            <a:r>
              <a:rPr lang="en-US" sz="2400" b="1" i="1" u="sng" dirty="0" err="1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နှင</a:t>
            </a:r>
            <a:r>
              <a:rPr lang="en-US" sz="2400" b="1" i="1" u="sng" dirty="0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့် </a:t>
            </a:r>
            <a:r>
              <a:rPr lang="en-US" sz="2400" b="1" i="1" u="sng" dirty="0" err="1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ထုတ်လုပ</a:t>
            </a:r>
            <a:r>
              <a:rPr lang="en-US" sz="2400" b="1" i="1" u="sng" dirty="0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် </a:t>
            </a:r>
            <a:r>
              <a:rPr lang="en-US" sz="2400" b="1" i="1" u="sng" dirty="0" err="1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ဖြန</a:t>
            </a:r>
            <a:r>
              <a:rPr lang="en-US" sz="2400" b="1" i="1" u="sng" dirty="0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့်</a:t>
            </a:r>
            <a:r>
              <a:rPr lang="en-US" sz="2400" b="1" i="1" u="sng" dirty="0" err="1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ဖြူးနိုင်မှု</a:t>
            </a:r>
            <a:r>
              <a:rPr lang="en-US" sz="2400" b="1" i="1" u="sng" dirty="0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65112" y="1219200"/>
            <a:ext cx="2293088" cy="2466915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လိုအပ်ချက</a:t>
            </a:r>
            <a:r>
              <a:rPr lang="en-US" b="1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်၏ ၂၅.၇၂ %  </a:t>
            </a:r>
            <a:r>
              <a:rPr lang="en-US" b="1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ကို</a:t>
            </a:r>
            <a:r>
              <a:rPr lang="en-US" b="1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b="1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သာ</a:t>
            </a:r>
            <a:r>
              <a:rPr lang="en-US" b="1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b="1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ဖြည</a:t>
            </a:r>
            <a:r>
              <a:rPr lang="en-US" b="1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့်</a:t>
            </a:r>
            <a:r>
              <a:rPr lang="en-US" b="1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ဆည်း</a:t>
            </a:r>
            <a:r>
              <a:rPr lang="en-US" b="1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b="1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ပေးနိုင</a:t>
            </a:r>
            <a:r>
              <a:rPr lang="en-US" b="1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</a:t>
            </a:r>
            <a:endParaRPr lang="en-US" b="1" dirty="0">
              <a:latin typeface="Myanmar3" pitchFamily="18" charset="0"/>
              <a:ea typeface="Myanmar3" pitchFamily="18" charset="0"/>
              <a:cs typeface="Myanmar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>
            <a:off x="833804" y="1552658"/>
            <a:ext cx="4195397" cy="2451652"/>
          </a:xfrm>
          <a:prstGeom prst="triangle">
            <a:avLst>
              <a:gd name="adj" fmla="val 50865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Collaboration</a:t>
            </a:r>
            <a:endParaRPr lang="en-US" sz="2400" dirty="0">
              <a:latin typeface="Myanmar3" pitchFamily="18" charset="0"/>
              <a:ea typeface="Myanmar3" pitchFamily="18" charset="0"/>
              <a:cs typeface="Myanmar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40279" y="995774"/>
            <a:ext cx="2440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Farmers</a:t>
            </a:r>
            <a:endParaRPr lang="en-US" sz="3200" b="1" dirty="0">
              <a:solidFill>
                <a:srgbClr val="7030A0"/>
              </a:solidFill>
              <a:latin typeface="Myanmar3" pitchFamily="18" charset="0"/>
              <a:ea typeface="Myanmar3" pitchFamily="18" charset="0"/>
              <a:cs typeface="Myanmar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199" y="3951388"/>
            <a:ext cx="2620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Public </a:t>
            </a:r>
            <a:endParaRPr lang="en-US" sz="2800" b="1" dirty="0">
              <a:solidFill>
                <a:srgbClr val="7030A0"/>
              </a:solidFill>
              <a:latin typeface="Myanmar3" pitchFamily="18" charset="0"/>
              <a:ea typeface="Myanmar3" pitchFamily="18" charset="0"/>
              <a:cs typeface="Myanmar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5799" y="3891374"/>
            <a:ext cx="1647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Private </a:t>
            </a:r>
            <a:endParaRPr lang="en-US" sz="3200" b="1" dirty="0">
              <a:solidFill>
                <a:srgbClr val="7030A0"/>
              </a:solidFill>
              <a:latin typeface="Myanmar3" pitchFamily="18" charset="0"/>
              <a:ea typeface="Myanmar3" pitchFamily="18" charset="0"/>
              <a:cs typeface="Myanmar3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04800" y="698242"/>
            <a:ext cx="5638799" cy="53215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yanmar3" pitchFamily="18" charset="0"/>
              <a:ea typeface="Myanmar3" pitchFamily="18" charset="0"/>
              <a:cs typeface="Myanmar3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819399" y="1636981"/>
            <a:ext cx="3069521" cy="2768034"/>
          </a:xfrm>
          <a:prstGeom prst="ellipse">
            <a:avLst/>
          </a:prstGeom>
          <a:solidFill>
            <a:srgbClr val="FFFF00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ဉပဒေ</a:t>
            </a:r>
            <a:endParaRPr lang="en-US" sz="4000" dirty="0">
              <a:solidFill>
                <a:schemeClr val="tx1"/>
              </a:solidFill>
              <a:latin typeface="Myanmar3" pitchFamily="18" charset="0"/>
              <a:ea typeface="Myanmar3" pitchFamily="18" charset="0"/>
              <a:cs typeface="Myanmar3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33804" y="1045748"/>
            <a:ext cx="2747596" cy="2688052"/>
          </a:xfrm>
          <a:prstGeom prst="ellipse">
            <a:avLst/>
          </a:prstGeom>
          <a:solidFill>
            <a:schemeClr val="accent4">
              <a:lumMod val="40000"/>
              <a:lumOff val="60000"/>
              <a:alpha val="3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မူဝါဒ</a:t>
            </a:r>
            <a:endParaRPr lang="en-US" sz="4000" dirty="0">
              <a:solidFill>
                <a:schemeClr val="tx1"/>
              </a:solidFill>
              <a:latin typeface="Myanmar3" pitchFamily="18" charset="0"/>
              <a:ea typeface="Myanmar3" pitchFamily="18" charset="0"/>
              <a:cs typeface="Myanmar3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71599" y="3160981"/>
            <a:ext cx="3069521" cy="2768034"/>
          </a:xfrm>
          <a:prstGeom prst="ellipse">
            <a:avLst/>
          </a:prstGeom>
          <a:solidFill>
            <a:srgbClr val="FF0000">
              <a:alpha val="3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နည်းဉပဒေ</a:t>
            </a:r>
            <a:endParaRPr lang="en-US" sz="3200" dirty="0">
              <a:solidFill>
                <a:schemeClr val="tx1"/>
              </a:solidFill>
              <a:latin typeface="Myanmar3" pitchFamily="18" charset="0"/>
              <a:ea typeface="Myanmar3" pitchFamily="18" charset="0"/>
              <a:cs typeface="Myanmar3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57200" y="6248400"/>
            <a:ext cx="8305800" cy="4572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Seed is the vital and fundamental food source for human being</a:t>
            </a:r>
            <a:endParaRPr lang="en-US" sz="2000" b="1" dirty="0">
              <a:latin typeface="Myanmar3" pitchFamily="18" charset="0"/>
              <a:ea typeface="Myanmar3" pitchFamily="18" charset="0"/>
              <a:cs typeface="Myanmar3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43599" y="989886"/>
            <a:ext cx="304800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7030A0"/>
              </a:buClr>
              <a:buSzPct val="80000"/>
              <a:buFont typeface="Wingdings" pitchFamily="2" charset="2"/>
              <a:buChar char="Ø"/>
            </a:pPr>
            <a:r>
              <a:rPr lang="en-US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မျိုးစေ့မူဝါဒ</a:t>
            </a:r>
            <a:endParaRPr lang="en-US" dirty="0" smtClean="0">
              <a:latin typeface="Myanmar3" pitchFamily="18" charset="0"/>
              <a:ea typeface="Myanmar3" pitchFamily="18" charset="0"/>
              <a:cs typeface="Myanmar3" pitchFamily="18" charset="0"/>
            </a:endParaRPr>
          </a:p>
          <a:p>
            <a:pPr marL="285750" indent="-285750">
              <a:buClr>
                <a:srgbClr val="7030A0"/>
              </a:buClr>
              <a:buSzPct val="80000"/>
              <a:buFont typeface="Wingdings" pitchFamily="2" charset="2"/>
              <a:buChar char="Ø"/>
            </a:pPr>
            <a:r>
              <a:rPr lang="en-US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မျိုးစေ့ဉပဒေ</a:t>
            </a:r>
            <a:endParaRPr lang="en-US" dirty="0" smtClean="0">
              <a:latin typeface="Myanmar3" pitchFamily="18" charset="0"/>
              <a:ea typeface="Myanmar3" pitchFamily="18" charset="0"/>
              <a:cs typeface="Myanmar3" pitchFamily="18" charset="0"/>
            </a:endParaRPr>
          </a:p>
          <a:p>
            <a:pPr marL="285750" indent="-285750">
              <a:buClr>
                <a:srgbClr val="7030A0"/>
              </a:buClr>
              <a:buSzPct val="80000"/>
              <a:buFont typeface="Wingdings" pitchFamily="2" charset="2"/>
              <a:buChar char="Ø"/>
            </a:pPr>
            <a:r>
              <a:rPr lang="en-US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အပင်မျိုးသစ</a:t>
            </a:r>
            <a:r>
              <a:rPr lang="en-US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 </a:t>
            </a:r>
            <a:r>
              <a:rPr lang="en-US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ကာကွယ</a:t>
            </a:r>
            <a:r>
              <a:rPr lang="en-US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 </a:t>
            </a:r>
            <a:r>
              <a:rPr lang="en-US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ရေး</a:t>
            </a:r>
            <a:r>
              <a:rPr lang="en-US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ဉပဒေ</a:t>
            </a:r>
            <a:endParaRPr lang="en-US" dirty="0" smtClean="0">
              <a:latin typeface="Myanmar3" pitchFamily="18" charset="0"/>
              <a:ea typeface="Myanmar3" pitchFamily="18" charset="0"/>
              <a:cs typeface="Myanmar3" pitchFamily="18" charset="0"/>
            </a:endParaRPr>
          </a:p>
          <a:p>
            <a:pPr marL="285750" indent="-285750">
              <a:buClr>
                <a:srgbClr val="7030A0"/>
              </a:buClr>
              <a:buSzPct val="80000"/>
              <a:buFont typeface="Wingdings" pitchFamily="2" charset="2"/>
              <a:buChar char="Ø"/>
            </a:pPr>
            <a:r>
              <a:rPr lang="en-US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တောင်သူလယ်သမား</a:t>
            </a:r>
            <a:r>
              <a:rPr lang="en-US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အခွင</a:t>
            </a:r>
            <a:r>
              <a:rPr lang="en-US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့်</a:t>
            </a:r>
            <a:r>
              <a:rPr lang="en-US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အရေး</a:t>
            </a:r>
            <a:r>
              <a:rPr lang="en-US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ကာကွယ်ရေး</a:t>
            </a:r>
            <a:r>
              <a:rPr lang="en-US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နှင</a:t>
            </a:r>
            <a:r>
              <a:rPr lang="en-US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့် </a:t>
            </a:r>
            <a:r>
              <a:rPr lang="en-US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အကျိုးစီးပွားမ</a:t>
            </a:r>
            <a:r>
              <a:rPr lang="en-US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ြှင့်</a:t>
            </a:r>
            <a:r>
              <a:rPr lang="en-US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တင</a:t>
            </a:r>
            <a:r>
              <a:rPr lang="en-US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် </a:t>
            </a:r>
            <a:r>
              <a:rPr lang="en-US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ရေး</a:t>
            </a:r>
            <a:r>
              <a:rPr lang="en-US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ဉပဒေ</a:t>
            </a:r>
            <a:endParaRPr lang="en-US" dirty="0" smtClean="0">
              <a:latin typeface="Myanmar3" pitchFamily="18" charset="0"/>
              <a:ea typeface="Myanmar3" pitchFamily="18" charset="0"/>
              <a:cs typeface="Myanmar3" pitchFamily="18" charset="0"/>
            </a:endParaRPr>
          </a:p>
          <a:p>
            <a:pPr marL="285750" indent="-285750">
              <a:buClr>
                <a:srgbClr val="7030A0"/>
              </a:buClr>
              <a:buSzPct val="80000"/>
              <a:buFont typeface="Wingdings" pitchFamily="2" charset="2"/>
              <a:buChar char="Ø"/>
            </a:pPr>
            <a:endParaRPr lang="en-US" dirty="0">
              <a:latin typeface="Myanmar3" pitchFamily="18" charset="0"/>
              <a:ea typeface="Myanmar3" pitchFamily="18" charset="0"/>
              <a:cs typeface="Myanmar3" pitchFamily="18" charset="0"/>
            </a:endParaRPr>
          </a:p>
          <a:p>
            <a:pPr marL="285750" indent="-285750">
              <a:buClr>
                <a:srgbClr val="7030A0"/>
              </a:buClr>
              <a:buSzPct val="80000"/>
              <a:buFont typeface="Wingdings" pitchFamily="2" charset="2"/>
              <a:buChar char="Ø"/>
            </a:pPr>
            <a:endParaRPr lang="en-US" dirty="0" smtClean="0">
              <a:latin typeface="Myanmar3" pitchFamily="18" charset="0"/>
              <a:ea typeface="Myanmar3" pitchFamily="18" charset="0"/>
              <a:cs typeface="Myanmar3" pitchFamily="18" charset="0"/>
            </a:endParaRPr>
          </a:p>
          <a:p>
            <a:pPr marL="285750" indent="-285750">
              <a:buClr>
                <a:srgbClr val="7030A0"/>
              </a:buClr>
              <a:buSzPct val="80000"/>
              <a:buFont typeface="Wingdings" pitchFamily="2" charset="2"/>
              <a:buChar char="Ø"/>
            </a:pPr>
            <a:r>
              <a:rPr lang="en-US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မြေလွတ</a:t>
            </a:r>
            <a:r>
              <a:rPr lang="en-US" dirty="0">
                <a:latin typeface="Myanmar3" pitchFamily="18" charset="0"/>
                <a:ea typeface="Myanmar3" pitchFamily="18" charset="0"/>
                <a:cs typeface="Myanmar3" pitchFamily="18" charset="0"/>
              </a:rPr>
              <a:t>်၊ </a:t>
            </a:r>
            <a:r>
              <a:rPr lang="en-US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မြေလပ်နှင</a:t>
            </a:r>
            <a:r>
              <a:rPr lang="en-US" dirty="0">
                <a:latin typeface="Myanmar3" pitchFamily="18" charset="0"/>
                <a:ea typeface="Myanmar3" pitchFamily="18" charset="0"/>
                <a:cs typeface="Myanmar3" pitchFamily="18" charset="0"/>
              </a:rPr>
              <a:t>့် </a:t>
            </a:r>
            <a:r>
              <a:rPr lang="en-US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မြေရိုင်းများ</a:t>
            </a:r>
            <a:r>
              <a:rPr lang="en-US" dirty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စီမံခန</a:t>
            </a:r>
            <a:r>
              <a:rPr lang="en-US" dirty="0">
                <a:latin typeface="Myanmar3" pitchFamily="18" charset="0"/>
                <a:ea typeface="Myanmar3" pitchFamily="18" charset="0"/>
                <a:cs typeface="Myanmar3" pitchFamily="18" charset="0"/>
              </a:rPr>
              <a:t>့်</a:t>
            </a:r>
            <a:r>
              <a:rPr lang="en-US" dirty="0" err="1">
                <a:latin typeface="Myanmar3" pitchFamily="18" charset="0"/>
                <a:ea typeface="Myanmar3" pitchFamily="18" charset="0"/>
                <a:cs typeface="Myanmar3" pitchFamily="18" charset="0"/>
              </a:rPr>
              <a:t>ခွဲရေး</a:t>
            </a:r>
            <a:r>
              <a:rPr lang="en-US" dirty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ဥပဒေ</a:t>
            </a:r>
            <a:r>
              <a:rPr lang="en-US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</a:p>
          <a:p>
            <a:pPr marL="285750" indent="-285750">
              <a:buClr>
                <a:srgbClr val="7030A0"/>
              </a:buClr>
              <a:buSzPct val="80000"/>
              <a:buFont typeface="Wingdings" pitchFamily="2" charset="2"/>
              <a:buChar char="Ø"/>
            </a:pPr>
            <a:r>
              <a:rPr lang="en-US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လယ်ယာမြေ</a:t>
            </a:r>
            <a:r>
              <a:rPr lang="en-US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ဉပဒေ</a:t>
            </a:r>
            <a:endParaRPr lang="en-US" dirty="0" smtClean="0">
              <a:latin typeface="Myanmar3" pitchFamily="18" charset="0"/>
              <a:ea typeface="Myanmar3" pitchFamily="18" charset="0"/>
              <a:cs typeface="Myanmar3" pitchFamily="18" charset="0"/>
            </a:endParaRPr>
          </a:p>
          <a:p>
            <a:pPr marL="285750" indent="-285750">
              <a:buClr>
                <a:srgbClr val="7030A0"/>
              </a:buClr>
              <a:buSzPct val="80000"/>
              <a:buFont typeface="Wingdings" pitchFamily="2" charset="2"/>
              <a:buChar char="Ø"/>
            </a:pPr>
            <a:r>
              <a:rPr lang="en-US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မြေသြဇာ</a:t>
            </a:r>
            <a:r>
              <a:rPr lang="en-US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ဉပဒေ</a:t>
            </a:r>
            <a:endParaRPr lang="en-US" dirty="0" smtClean="0">
              <a:latin typeface="Myanmar3" pitchFamily="18" charset="0"/>
              <a:ea typeface="Myanmar3" pitchFamily="18" charset="0"/>
              <a:cs typeface="Myanmar3" pitchFamily="18" charset="0"/>
            </a:endParaRPr>
          </a:p>
          <a:p>
            <a:pPr marL="285750" indent="-285750">
              <a:buClr>
                <a:srgbClr val="7030A0"/>
              </a:buClr>
              <a:buSzPct val="80000"/>
              <a:buFont typeface="Wingdings" pitchFamily="2" charset="2"/>
              <a:buChar char="Ø"/>
            </a:pPr>
            <a:r>
              <a:rPr lang="en-US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ပိုးသတ်ဆေးဉပဒေ</a:t>
            </a:r>
            <a:endParaRPr lang="en-US" dirty="0" smtClean="0">
              <a:latin typeface="Myanmar3" pitchFamily="18" charset="0"/>
              <a:ea typeface="Myanmar3" pitchFamily="18" charset="0"/>
              <a:cs typeface="Myanmar3" pitchFamily="18" charset="0"/>
            </a:endParaRPr>
          </a:p>
          <a:p>
            <a:pPr marL="285750" indent="-285750">
              <a:buClr>
                <a:srgbClr val="7030A0"/>
              </a:buClr>
              <a:buSzPct val="80000"/>
              <a:buFont typeface="Wingdings" pitchFamily="2" charset="2"/>
              <a:buChar char="Ø"/>
            </a:pPr>
            <a:r>
              <a:rPr lang="en-US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အပင်ပိုးမ</a:t>
            </a:r>
            <a:r>
              <a:rPr lang="en-US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ွှာ </a:t>
            </a:r>
            <a:r>
              <a:rPr lang="en-US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ကာကွယ်ရေး</a:t>
            </a:r>
            <a:r>
              <a:rPr lang="en-US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dirty="0" err="1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ဉပဒေ</a:t>
            </a:r>
            <a:r>
              <a:rPr lang="en-US" dirty="0" smtClean="0"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endParaRPr lang="en-US" dirty="0">
              <a:latin typeface="Myanmar3" pitchFamily="18" charset="0"/>
              <a:ea typeface="Myanmar3" pitchFamily="18" charset="0"/>
              <a:cs typeface="Myanmar3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1000" y="177969"/>
            <a:ext cx="80772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700" b="1" i="1" u="sng" dirty="0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2700" b="1" i="1" u="sng" dirty="0" err="1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မူဝါဒ</a:t>
            </a:r>
            <a:r>
              <a:rPr lang="en-US" sz="2700" b="1" i="1" u="sng" dirty="0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၊ </a:t>
            </a:r>
            <a:r>
              <a:rPr lang="en-US" sz="2700" b="1" i="1" u="sng" dirty="0" err="1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ဉပဒေ</a:t>
            </a:r>
            <a:r>
              <a:rPr lang="en-US" sz="2700" b="1" i="1" u="sng" dirty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  <a:r>
              <a:rPr lang="en-US" sz="2700" b="1" i="1" u="sng" dirty="0" err="1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နှင</a:t>
            </a:r>
            <a:r>
              <a:rPr lang="en-US" sz="2700" b="1" i="1" u="sng" dirty="0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့် </a:t>
            </a:r>
            <a:r>
              <a:rPr lang="en-US" sz="2700" b="1" i="1" u="sng" dirty="0" err="1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နည်းဉပဒေများ</a:t>
            </a:r>
            <a:r>
              <a:rPr lang="en-US" sz="2700" b="1" i="1" u="sng" dirty="0" smtClean="0">
                <a:solidFill>
                  <a:srgbClr val="FF0000"/>
                </a:solidFill>
                <a:latin typeface="Myanmar3" pitchFamily="18" charset="0"/>
                <a:ea typeface="Myanmar3" pitchFamily="18" charset="0"/>
                <a:cs typeface="Myanmar3" pitchFamily="18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6043228" y="3505200"/>
            <a:ext cx="2848742" cy="4571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996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</TotalTime>
  <Words>6326</Words>
  <Application>Microsoft Office PowerPoint</Application>
  <PresentationFormat>On-screen Show (4:3)</PresentationFormat>
  <Paragraphs>289</Paragraphs>
  <Slides>24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နိဒါန်း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ESE</dc:creator>
  <cp:lastModifiedBy>ko myo</cp:lastModifiedBy>
  <cp:revision>87</cp:revision>
  <dcterms:created xsi:type="dcterms:W3CDTF">2016-03-16T03:30:49Z</dcterms:created>
  <dcterms:modified xsi:type="dcterms:W3CDTF">2016-03-17T12:58:02Z</dcterms:modified>
</cp:coreProperties>
</file>